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5074" r:id="rId1"/>
  </p:sldMasterIdLst>
  <p:notesMasterIdLst>
    <p:notesMasterId r:id="rId9"/>
  </p:notesMasterIdLst>
  <p:handoutMasterIdLst>
    <p:handoutMasterId r:id="rId10"/>
  </p:handoutMasterIdLst>
  <p:sldIdLst>
    <p:sldId id="535" r:id="rId2"/>
    <p:sldId id="602" r:id="rId3"/>
    <p:sldId id="604" r:id="rId4"/>
    <p:sldId id="605" r:id="rId5"/>
    <p:sldId id="606" r:id="rId6"/>
    <p:sldId id="607" r:id="rId7"/>
    <p:sldId id="608" r:id="rId8"/>
  </p:sldIdLst>
  <p:sldSz cx="9906000" cy="6858000" type="A4"/>
  <p:notesSz cx="6797675" cy="9928225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5pPr>
    <a:lvl6pPr marL="2286000" algn="l" defTabSz="914400" rtl="0" eaLnBrk="1" latinLnBrk="1" hangingPunct="1"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6pPr>
    <a:lvl7pPr marL="2743200" algn="l" defTabSz="914400" rtl="0" eaLnBrk="1" latinLnBrk="1" hangingPunct="1"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7pPr>
    <a:lvl8pPr marL="3200400" algn="l" defTabSz="914400" rtl="0" eaLnBrk="1" latinLnBrk="1" hangingPunct="1"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8pPr>
    <a:lvl9pPr marL="3657600" algn="l" defTabSz="914400" rtl="0" eaLnBrk="1" latinLnBrk="1" hangingPunct="1">
      <a:defRPr kumimoji="1" sz="1100" kern="1200">
        <a:solidFill>
          <a:schemeClr val="tx1"/>
        </a:solidFill>
        <a:latin typeface="맑은 고딕" pitchFamily="50" charset="-127"/>
        <a:ea typeface="맑은 고딕" pitchFamily="50" charset="-127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표지" id="{2F975E4C-51AB-4006-859B-3B232E991EA6}">
          <p14:sldIdLst>
            <p14:sldId id="535"/>
          </p14:sldIdLst>
        </p14:section>
        <p14:section name="본문" id="{01B78034-5E30-4AFB-A759-FD2C96D9EAB4}">
          <p14:sldIdLst>
            <p14:sldId id="602"/>
            <p14:sldId id="604"/>
            <p14:sldId id="605"/>
            <p14:sldId id="606"/>
          </p14:sldIdLst>
        </p14:section>
        <p14:section name="별첨" id="{4FD7605A-CDB7-4F40-898B-C4A50B28D892}">
          <p14:sldIdLst>
            <p14:sldId id="607"/>
            <p14:sldId id="6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20">
          <p15:clr>
            <a:srgbClr val="A4A3A4"/>
          </p15:clr>
        </p15:guide>
        <p15:guide id="2" orient="horz" pos="572">
          <p15:clr>
            <a:srgbClr val="A4A3A4"/>
          </p15:clr>
        </p15:guide>
        <p15:guide id="3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EFDD3"/>
    <a:srgbClr val="FFCC66"/>
    <a:srgbClr val="F9F9F9"/>
    <a:srgbClr val="3333CC"/>
    <a:srgbClr val="F2F2F2"/>
    <a:srgbClr val="FCFCB6"/>
    <a:srgbClr val="FEFEBE"/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밝은 스타일 3 - 강조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65" autoAdjust="0"/>
    <p:restoredTop sz="94878" autoAdjust="0"/>
  </p:normalViewPr>
  <p:slideViewPr>
    <p:cSldViewPr>
      <p:cViewPr>
        <p:scale>
          <a:sx n="100" d="100"/>
          <a:sy n="100" d="100"/>
        </p:scale>
        <p:origin x="1302" y="330"/>
      </p:cViewPr>
      <p:guideLst>
        <p:guide orient="horz" pos="4020"/>
        <p:guide orient="horz" pos="572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2730"/>
    </p:cViewPr>
  </p:sorterViewPr>
  <p:notesViewPr>
    <p:cSldViewPr>
      <p:cViewPr varScale="1">
        <p:scale>
          <a:sx n="78" d="100"/>
          <a:sy n="78" d="100"/>
        </p:scale>
        <p:origin x="3978" y="108"/>
      </p:cViewPr>
      <p:guideLst>
        <p:guide orient="horz" pos="3128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3" y="2"/>
            <a:ext cx="2946400" cy="496888"/>
          </a:xfrm>
          <a:prstGeom prst="rect">
            <a:avLst/>
          </a:prstGeom>
        </p:spPr>
        <p:txBody>
          <a:bodyPr vert="horz" lIns="91400" tIns="45700" rIns="91400" bIns="4570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90" y="2"/>
            <a:ext cx="2946400" cy="496888"/>
          </a:xfrm>
          <a:prstGeom prst="rect">
            <a:avLst/>
          </a:prstGeom>
        </p:spPr>
        <p:txBody>
          <a:bodyPr vert="horz" lIns="91400" tIns="45700" rIns="91400" bIns="45700" rtlCol="0"/>
          <a:lstStyle>
            <a:lvl1pPr algn="r">
              <a:defRPr sz="1200"/>
            </a:lvl1pPr>
          </a:lstStyle>
          <a:p>
            <a:pPr>
              <a:defRPr/>
            </a:pPr>
            <a:fld id="{216D210C-0C98-4712-A6D4-1B7F40E33AFD}" type="datetimeFigureOut">
              <a:rPr lang="ko-KR" altLang="en-US"/>
              <a:pPr>
                <a:defRPr/>
              </a:pPr>
              <a:t>2021-03-15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3" y="9429754"/>
            <a:ext cx="2946400" cy="496888"/>
          </a:xfrm>
          <a:prstGeom prst="rect">
            <a:avLst/>
          </a:prstGeom>
        </p:spPr>
        <p:txBody>
          <a:bodyPr vert="horz" lIns="91400" tIns="45700" rIns="91400" bIns="4570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90" y="9429754"/>
            <a:ext cx="2946400" cy="496888"/>
          </a:xfrm>
          <a:prstGeom prst="rect">
            <a:avLst/>
          </a:prstGeom>
        </p:spPr>
        <p:txBody>
          <a:bodyPr vert="horz" lIns="91400" tIns="45700" rIns="91400" bIns="45700" rtlCol="0" anchor="b"/>
          <a:lstStyle>
            <a:lvl1pPr algn="r">
              <a:defRPr sz="1200"/>
            </a:lvl1pPr>
          </a:lstStyle>
          <a:p>
            <a:pPr>
              <a:defRPr/>
            </a:pPr>
            <a:fld id="{03468AA2-5AAE-4640-9429-09F2BF07C1A6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3751790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0" rIns="91400" bIns="4570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90" y="2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0" rIns="91400" bIns="4570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2788" y="747713"/>
            <a:ext cx="5373687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3" y="4714875"/>
            <a:ext cx="5438775" cy="4465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0" rIns="91400" bIns="457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29754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0" rIns="91400" bIns="4570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90" y="9429754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0" tIns="45700" rIns="91400" bIns="4570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charset="-127"/>
                <a:ea typeface="굴림" charset="-127"/>
              </a:defRPr>
            </a:lvl1pPr>
          </a:lstStyle>
          <a:p>
            <a:pPr>
              <a:defRPr/>
            </a:pPr>
            <a:fld id="{C7481A54-FE3E-4B98-8DBA-79E2D838973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344784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charset="-127"/>
        <a:ea typeface="굴림" charset="-127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709613" y="746125"/>
            <a:ext cx="5378450" cy="3722688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슬라이드 노트 개체 틀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ko-KR" altLang="en-US" smtClean="0"/>
          </a:p>
        </p:txBody>
      </p:sp>
      <p:sp>
        <p:nvSpPr>
          <p:cNvPr id="9220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009">
              <a:defRPr/>
            </a:pPr>
            <a:fld id="{FD02F1F2-4C77-4205-A656-E4693DEECBB2}" type="slidenum">
              <a:rPr lang="en-US" altLang="ko-KR">
                <a:solidFill>
                  <a:prstClr val="black"/>
                </a:solidFill>
                <a:latin typeface="굴림" pitchFamily="50" charset="-127"/>
                <a:ea typeface="굴림" pitchFamily="50" charset="-127"/>
              </a:rPr>
              <a:pPr defTabSz="914009">
                <a:defRPr/>
              </a:pPr>
              <a:t>0</a:t>
            </a:fld>
            <a:endParaRPr lang="en-US" altLang="ko-KR" dirty="0">
              <a:solidFill>
                <a:prstClr val="black"/>
              </a:solidFill>
              <a:latin typeface="굴림" pitchFamily="50" charset="-127"/>
              <a:ea typeface="굴림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89565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17126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and One Text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032997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47979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8"/>
          <p:cNvSpPr>
            <a:spLocks noChangeArrowheads="1"/>
          </p:cNvSpPr>
          <p:nvPr userDrawn="1"/>
        </p:nvSpPr>
        <p:spPr bwMode="auto">
          <a:xfrm>
            <a:off x="307975" y="571501"/>
            <a:ext cx="9328150" cy="36513"/>
          </a:xfrm>
          <a:prstGeom prst="rect">
            <a:avLst/>
          </a:prstGeom>
          <a:solidFill>
            <a:schemeClr val="bg2"/>
          </a:solidFill>
          <a:ln w="12700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lIns="89992" tIns="46796" rIns="89992" bIns="46796" anchor="ctr"/>
          <a:lstStyle/>
          <a:p>
            <a:pPr latinLnBrk="0">
              <a:lnSpc>
                <a:spcPct val="160000"/>
              </a:lnSpc>
              <a:defRPr/>
            </a:pPr>
            <a:endParaRPr kumimoji="0" lang="ko-KR" altLang="en-US" sz="2500" b="1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31596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075" r:id="rId1"/>
    <p:sldLayoutId id="2147485076" r:id="rId2"/>
    <p:sldLayoutId id="2147485077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5pPr>
      <a:lvl6pPr marL="457157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6pPr>
      <a:lvl7pPr marL="914314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7pPr>
      <a:lvl8pPr marL="1371471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8pPr>
      <a:lvl9pPr marL="1828627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굴림" charset="-127"/>
        </a:defRPr>
      </a:lvl9pPr>
    </p:titleStyle>
    <p:bodyStyle>
      <a:lvl1pPr marL="342867" indent="-342867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880" indent="-285723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2893" indent="-228579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049" indent="-228579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206" indent="-228579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363" indent="-228579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520" indent="-228579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677" indent="-228579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834" indent="-228579" algn="l" rtl="0" fontAlgn="base" latinLnBrk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7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4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1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7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84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41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98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55" algn="l" defTabSz="914314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1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299104" y="130054"/>
            <a:ext cx="1241488" cy="70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186432" y="1379434"/>
            <a:ext cx="5718896" cy="891392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none" lIns="90000" tIns="46800" rIns="90000" bIns="46800" anchor="ctr"/>
          <a:lstStyle/>
          <a:p>
            <a:pPr algn="ctr" eaLnBrk="0" latinLnBrk="0" hangingPunct="0">
              <a:lnSpc>
                <a:spcPct val="120000"/>
              </a:lnSpc>
              <a:defRPr/>
            </a:pPr>
            <a:r>
              <a:rPr lang="ko-KR" altLang="en-US" sz="28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과제명</a:t>
            </a:r>
            <a:endParaRPr lang="ko-KR" alt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11" name="Picture 1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625408" y="252590"/>
            <a:ext cx="1171984" cy="201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4326866" y="5711788"/>
            <a:ext cx="1252267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 b="1" dirty="0" smtClean="0">
                <a:latin typeface="맑은 고딕" panose="020B0503020000020004" pitchFamily="50" charset="-127"/>
                <a:ea typeface="맑은 고딕" panose="020B0503020000020004" pitchFamily="50" charset="-127"/>
              </a:rPr>
              <a:t>2021. 3. </a:t>
            </a:r>
            <a:r>
              <a:rPr lang="en-US" altLang="ko-KR" sz="1600" b="1" dirty="0" smtClean="0"/>
              <a:t>xx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4120088" y="6121362"/>
            <a:ext cx="1665841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ko-KR" sz="1600" b="1" dirty="0" smtClean="0">
                <a:solidFill>
                  <a:srgbClr val="000000"/>
                </a:solidFill>
                <a:cs typeface="Arial" charset="0"/>
              </a:rPr>
              <a:t>LS</a:t>
            </a:r>
            <a:r>
              <a:rPr lang="ko-KR" altLang="en-US" sz="1600" b="1" dirty="0" smtClean="0">
                <a:solidFill>
                  <a:srgbClr val="000000"/>
                </a:solidFill>
                <a:cs typeface="Arial" charset="0"/>
              </a:rPr>
              <a:t>전선 </a:t>
            </a:r>
            <a:r>
              <a:rPr lang="en-US" altLang="ko-KR" sz="1600" b="1" dirty="0" smtClean="0">
                <a:solidFill>
                  <a:srgbClr val="000000"/>
                </a:solidFill>
                <a:cs typeface="Arial" charset="0"/>
              </a:rPr>
              <a:t>/ </a:t>
            </a:r>
            <a:r>
              <a:rPr lang="ko-KR" altLang="en-US" sz="1600" b="1" dirty="0" smtClean="0">
                <a:solidFill>
                  <a:srgbClr val="000000"/>
                </a:solidFill>
                <a:cs typeface="Arial" charset="0"/>
              </a:rPr>
              <a:t>홍길동</a:t>
            </a:r>
            <a:endParaRPr lang="en-US" altLang="ko-KR" sz="1600" b="1" dirty="0">
              <a:solidFill>
                <a:srgbClr val="000000"/>
              </a:solidFill>
              <a:latin typeface="맑은 고딕" pitchFamily="50" charset="-127"/>
              <a:ea typeface="맑은 고딕" pitchFamily="50" charset="-127"/>
              <a:cs typeface="Arial" charset="0"/>
            </a:endParaRPr>
          </a:p>
        </p:txBody>
      </p:sp>
      <p:grpSp>
        <p:nvGrpSpPr>
          <p:cNvPr id="13" name="그룹 1"/>
          <p:cNvGrpSpPr>
            <a:grpSpLocks/>
          </p:cNvGrpSpPr>
          <p:nvPr/>
        </p:nvGrpSpPr>
        <p:grpSpPr bwMode="auto">
          <a:xfrm>
            <a:off x="3595682" y="3030544"/>
            <a:ext cx="2714636" cy="1550586"/>
            <a:chOff x="3162300" y="3068638"/>
            <a:chExt cx="4637277" cy="1513439"/>
          </a:xfrm>
        </p:grpSpPr>
        <p:sp>
          <p:nvSpPr>
            <p:cNvPr id="14" name="AutoShape 4"/>
            <p:cNvSpPr>
              <a:spLocks noChangeArrowheads="1"/>
            </p:cNvSpPr>
            <p:nvPr/>
          </p:nvSpPr>
          <p:spPr bwMode="auto">
            <a:xfrm>
              <a:off x="3162300" y="3424497"/>
              <a:ext cx="4624164" cy="1157580"/>
            </a:xfrm>
            <a:prstGeom prst="roundRect">
              <a:avLst>
                <a:gd name="adj" fmla="val 0"/>
              </a:avLst>
            </a:prstGeom>
            <a:solidFill>
              <a:srgbClr val="FFFFFF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fontAlgn="auto">
                <a:spcBef>
                  <a:spcPts val="600"/>
                </a:spcBef>
                <a:spcAft>
                  <a:spcPts val="0"/>
                </a:spcAft>
                <a:defRPr/>
              </a:pPr>
              <a:endParaRPr kumimoji="0" lang="ko-KR" altLang="ko-KR" sz="1600" b="1" kern="0" dirty="0">
                <a:solidFill>
                  <a:srgbClr val="FFFFFF"/>
                </a:solidFill>
                <a:latin typeface="맑은 고딕"/>
                <a:ea typeface="맑은 고딕" panose="020B0503020000020004" pitchFamily="50" charset="-127"/>
              </a:endParaRPr>
            </a:p>
          </p:txBody>
        </p:sp>
        <p:sp>
          <p:nvSpPr>
            <p:cNvPr id="15" name="AutoShape 4"/>
            <p:cNvSpPr>
              <a:spLocks noChangeArrowheads="1"/>
            </p:cNvSpPr>
            <p:nvPr/>
          </p:nvSpPr>
          <p:spPr bwMode="auto">
            <a:xfrm>
              <a:off x="3162300" y="3068638"/>
              <a:ext cx="4637277" cy="351729"/>
            </a:xfrm>
            <a:prstGeom prst="roundRect">
              <a:avLst>
                <a:gd name="adj" fmla="val 0"/>
              </a:avLst>
            </a:prstGeom>
            <a:solidFill>
              <a:srgbClr val="808080"/>
            </a:solidFill>
            <a:ln w="9525" algn="ctr">
              <a:solidFill>
                <a:srgbClr val="808080"/>
              </a:solidFill>
              <a:round/>
              <a:headEnd/>
              <a:tailEnd/>
            </a:ln>
          </p:spPr>
          <p:txBody>
            <a:bodyPr wrap="none"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ko-KR" altLang="en-US" sz="1600" b="1" kern="0" dirty="0">
                  <a:solidFill>
                    <a:srgbClr val="FFFFFF"/>
                  </a:solidFill>
                  <a:latin typeface="맑은 고딕"/>
                  <a:ea typeface="맑은 고딕" panose="020B0503020000020004" pitchFamily="50" charset="-127"/>
                </a:rPr>
                <a:t>목 차</a:t>
              </a:r>
            </a:p>
          </p:txBody>
        </p:sp>
      </p:grp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736106" y="3469172"/>
            <a:ext cx="1854995" cy="106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맑은 고딕" panose="020B0503020000020004" pitchFamily="50" charset="-127"/>
                <a:ea typeface="굴림" panose="020B0600000101010101" pitchFamily="50" charset="-127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prstClr val="black"/>
                </a:solidFill>
                <a:ea typeface="맑은 고딕" panose="020B0503020000020004" pitchFamily="50" charset="-127"/>
              </a:rPr>
              <a:t>Ⅰ. </a:t>
            </a:r>
            <a:r>
              <a:rPr lang="ko-KR" altLang="en-US" sz="1400" b="1" dirty="0">
                <a:solidFill>
                  <a:prstClr val="black"/>
                </a:solidFill>
                <a:ea typeface="맑은 고딕" panose="020B0503020000020004" pitchFamily="50" charset="-127"/>
              </a:rPr>
              <a:t>개요</a:t>
            </a:r>
            <a:endParaRPr lang="en-US" altLang="ko-KR" sz="1400" b="1" dirty="0">
              <a:solidFill>
                <a:prstClr val="black"/>
              </a:solidFill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>
                <a:solidFill>
                  <a:srgbClr val="000000"/>
                </a:solidFill>
                <a:ea typeface="맑은 고딕" panose="020B0503020000020004" pitchFamily="50" charset="-127"/>
              </a:rPr>
              <a:t>Ⅱ</a:t>
            </a:r>
            <a:r>
              <a:rPr lang="en-US" altLang="ko-KR" sz="1400" b="1" dirty="0" smtClean="0">
                <a:solidFill>
                  <a:srgbClr val="000000"/>
                </a:solidFill>
                <a:ea typeface="맑은 고딕" panose="020B0503020000020004" pitchFamily="50" charset="-127"/>
              </a:rPr>
              <a:t>. </a:t>
            </a:r>
            <a:r>
              <a:rPr lang="ko-KR" altLang="en-US" sz="1400" b="1" dirty="0" smtClean="0">
                <a:solidFill>
                  <a:srgbClr val="000000"/>
                </a:solidFill>
                <a:ea typeface="맑은 고딕" panose="020B0503020000020004" pitchFamily="50" charset="-127"/>
              </a:rPr>
              <a:t>목표 및 </a:t>
            </a:r>
            <a:r>
              <a:rPr lang="ko-KR" altLang="en-US" sz="1400" b="1" dirty="0" err="1" smtClean="0">
                <a:solidFill>
                  <a:srgbClr val="000000"/>
                </a:solidFill>
                <a:ea typeface="맑은 고딕" panose="020B0503020000020004" pitchFamily="50" charset="-127"/>
              </a:rPr>
              <a:t>수행방안</a:t>
            </a:r>
            <a:endParaRPr lang="en-US" altLang="ko-KR" sz="1400" b="1" dirty="0" smtClean="0">
              <a:solidFill>
                <a:srgbClr val="000000"/>
              </a:solidFill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000000"/>
                </a:solidFill>
                <a:ea typeface="맑은 고딕" panose="020B0503020000020004" pitchFamily="50" charset="-127"/>
              </a:rPr>
              <a:t>Ⅲ. </a:t>
            </a:r>
            <a:r>
              <a:rPr lang="ko-KR" altLang="en-US" sz="1400" b="1" dirty="0" smtClean="0">
                <a:solidFill>
                  <a:srgbClr val="000000"/>
                </a:solidFill>
                <a:ea typeface="맑은 고딕" panose="020B0503020000020004" pitchFamily="50" charset="-127"/>
              </a:rPr>
              <a:t>기대 효과</a:t>
            </a:r>
            <a:endParaRPr lang="en-US" altLang="ko-KR" sz="1400" dirty="0">
              <a:solidFill>
                <a:srgbClr val="000000"/>
              </a:solidFill>
              <a:ea typeface="맑은 고딕" panose="020B0503020000020004" pitchFamily="50" charset="-127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3595682" y="4539882"/>
            <a:ext cx="30104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별첨</a:t>
            </a:r>
            <a: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1200" dirty="0">
                <a:solidFill>
                  <a:srgbClr val="000000"/>
                </a:solidFill>
              </a:rPr>
              <a:t>참여 </a:t>
            </a:r>
            <a:r>
              <a:rPr lang="ko-KR" altLang="en-US" sz="1200" dirty="0" smtClean="0">
                <a:solidFill>
                  <a:srgbClr val="000000"/>
                </a:solidFill>
              </a:rPr>
              <a:t>연구인력</a:t>
            </a:r>
            <a:r>
              <a:rPr lang="en-US" altLang="ko-KR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200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경비 계획</a:t>
            </a:r>
            <a:endParaRPr lang="en-US" altLang="ko-KR" sz="1200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84022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8444" y="97472"/>
            <a:ext cx="1111194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Ⅰ. </a:t>
            </a:r>
            <a:r>
              <a:rPr kumimoji="1" lang="ko-KR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anose="020B0503020000020004" pitchFamily="50" charset="-127"/>
                <a:ea typeface="맑은 고딕" panose="020B0503020000020004" pitchFamily="50" charset="-127"/>
                <a:cs typeface="+mn-cs"/>
              </a:rPr>
              <a:t>개요</a:t>
            </a:r>
            <a:endParaRPr kumimoji="1" lang="en-US" altLang="ko-KR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anose="020B0503020000020004" pitchFamily="50" charset="-127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4" name="직사각형 3"/>
          <p:cNvSpPr/>
          <p:nvPr/>
        </p:nvSpPr>
        <p:spPr bwMode="auto">
          <a:xfrm>
            <a:off x="272480" y="836712"/>
            <a:ext cx="6912768" cy="11521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 smtClean="0">
                <a:solidFill>
                  <a:srgbClr val="0000FF"/>
                </a:solidFill>
              </a:rPr>
              <a:t>제안 기술의 개념</a:t>
            </a:r>
            <a:r>
              <a:rPr lang="en-US" altLang="ko-KR" sz="1200" dirty="0" smtClean="0">
                <a:solidFill>
                  <a:srgbClr val="0000FF"/>
                </a:solidFill>
              </a:rPr>
              <a:t>, </a:t>
            </a:r>
            <a:r>
              <a:rPr lang="ko-KR" altLang="en-US" sz="1200" dirty="0" smtClean="0">
                <a:solidFill>
                  <a:srgbClr val="0000FF"/>
                </a:solidFill>
              </a:rPr>
              <a:t>국내외 연구개발 현황 및 적용사례 등을 소개함</a:t>
            </a:r>
            <a:endParaRPr lang="en-US" altLang="ko-KR" sz="12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개념 및 사례 기반</a:t>
            </a:r>
            <a:r>
              <a:rPr lang="en-US" altLang="ko-KR" sz="1000" dirty="0" smtClean="0">
                <a:solidFill>
                  <a:srgbClr val="0000FF"/>
                </a:solidFill>
              </a:rPr>
              <a:t>, </a:t>
            </a:r>
            <a:r>
              <a:rPr lang="ko-KR" altLang="en-US" sz="1000" dirty="0" smtClean="0">
                <a:solidFill>
                  <a:srgbClr val="0000FF"/>
                </a:solidFill>
              </a:rPr>
              <a:t>해당 기술 적용 </a:t>
            </a:r>
            <a:r>
              <a:rPr lang="ko-KR" altLang="en-US" sz="1000" dirty="0">
                <a:solidFill>
                  <a:srgbClr val="0000FF"/>
                </a:solidFill>
              </a:rPr>
              <a:t>필요성 중심으로 작성</a:t>
            </a:r>
            <a:endParaRPr lang="en-US" altLang="ko-KR" sz="10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기본 개념도</a:t>
            </a:r>
            <a:r>
              <a:rPr lang="en-US" altLang="ko-KR" sz="1000" dirty="0">
                <a:solidFill>
                  <a:srgbClr val="0000FF"/>
                </a:solidFill>
              </a:rPr>
              <a:t> </a:t>
            </a:r>
            <a:r>
              <a:rPr lang="ko-KR" altLang="en-US" sz="1000" dirty="0" smtClean="0">
                <a:solidFill>
                  <a:srgbClr val="0000FF"/>
                </a:solidFill>
              </a:rPr>
              <a:t>및 사진 등 활용 가능</a:t>
            </a:r>
            <a:r>
              <a:rPr lang="en-US" altLang="ko-KR" sz="1000" dirty="0" smtClean="0">
                <a:solidFill>
                  <a:srgbClr val="0000FF"/>
                </a:solidFill>
              </a:rPr>
              <a:t/>
            </a:r>
            <a:br>
              <a:rPr lang="en-US" altLang="ko-KR" sz="1000" dirty="0" smtClean="0">
                <a:solidFill>
                  <a:srgbClr val="0000FF"/>
                </a:solidFill>
              </a:rPr>
            </a:br>
            <a:endParaRPr lang="en-US" altLang="ko-KR" sz="1000" dirty="0" smtClean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 bwMode="auto">
          <a:xfrm>
            <a:off x="9232185" y="6691603"/>
            <a:ext cx="647323" cy="14978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- 1/4 - 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0910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8444" y="97472"/>
            <a:ext cx="26629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en-US" altLang="ko-KR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Ⅱ. </a:t>
            </a: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목표 및 수행 방안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68088" y="138592"/>
            <a:ext cx="840294" cy="3877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eaLnBrk="1" hangingPunct="1">
              <a:lnSpc>
                <a:spcPct val="120000"/>
              </a:lnSpc>
            </a:pPr>
            <a:r>
              <a:rPr lang="en-US" altLang="ko-KR" sz="1600" b="1" dirty="0" smtClean="0">
                <a:solidFill>
                  <a:prstClr val="white">
                    <a:lumMod val="50000"/>
                  </a:prstClr>
                </a:solidFill>
              </a:rPr>
              <a:t>1. </a:t>
            </a:r>
            <a:r>
              <a:rPr lang="ko-KR" altLang="en-US" sz="1600" b="1" dirty="0" smtClean="0">
                <a:solidFill>
                  <a:prstClr val="white">
                    <a:lumMod val="50000"/>
                  </a:prstClr>
                </a:solidFill>
              </a:rPr>
              <a:t>목표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272480" y="836712"/>
            <a:ext cx="9435902" cy="11521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>
                <a:solidFill>
                  <a:srgbClr val="0000FF"/>
                </a:solidFill>
              </a:rPr>
              <a:t>제안 기술의 목표를 </a:t>
            </a:r>
            <a:r>
              <a:rPr lang="ko-KR" altLang="en-US" sz="1200" dirty="0" smtClean="0">
                <a:solidFill>
                  <a:srgbClr val="0000FF"/>
                </a:solidFill>
              </a:rPr>
              <a:t>정량적 측면에서 제시</a:t>
            </a:r>
            <a:endParaRPr lang="en-US" altLang="ko-KR" sz="1200" dirty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기술 적용을 통해 달성 가능할 것으로 기대되는 목표를 수치화하여 작성</a:t>
            </a:r>
            <a:r>
              <a:rPr lang="en-US" altLang="ko-KR" sz="1000" dirty="0" smtClean="0">
                <a:solidFill>
                  <a:srgbClr val="0000FF"/>
                </a:solidFill>
              </a:rPr>
              <a:t/>
            </a:r>
            <a:br>
              <a:rPr lang="en-US" altLang="ko-KR" sz="1000" dirty="0" smtClean="0">
                <a:solidFill>
                  <a:srgbClr val="0000FF"/>
                </a:solidFill>
              </a:rPr>
            </a:br>
            <a:r>
              <a:rPr lang="en-US" altLang="ko-KR" sz="1000" dirty="0" smtClean="0">
                <a:solidFill>
                  <a:srgbClr val="0000FF"/>
                </a:solidFill>
              </a:rPr>
              <a:t>- “</a:t>
            </a:r>
            <a:r>
              <a:rPr lang="ko-KR" altLang="en-US" sz="1000" dirty="0" smtClean="0">
                <a:solidFill>
                  <a:srgbClr val="0000FF"/>
                </a:solidFill>
              </a:rPr>
              <a:t>제공할 수 있다</a:t>
            </a:r>
            <a:r>
              <a:rPr lang="en-US" altLang="ko-KR" sz="1000" dirty="0" smtClean="0">
                <a:solidFill>
                  <a:srgbClr val="0000FF"/>
                </a:solidFill>
              </a:rPr>
              <a:t>.” , “</a:t>
            </a:r>
            <a:r>
              <a:rPr lang="ko-KR" altLang="en-US" sz="1000" dirty="0" smtClean="0">
                <a:solidFill>
                  <a:srgbClr val="0000FF"/>
                </a:solidFill>
              </a:rPr>
              <a:t>달성 할 수 있다</a:t>
            </a:r>
            <a:r>
              <a:rPr lang="en-US" altLang="ko-KR" sz="1000" dirty="0" smtClean="0">
                <a:solidFill>
                  <a:srgbClr val="0000FF"/>
                </a:solidFill>
              </a:rPr>
              <a:t>.” , “</a:t>
            </a:r>
            <a:r>
              <a:rPr lang="ko-KR" altLang="en-US" sz="1000" dirty="0" smtClean="0">
                <a:solidFill>
                  <a:srgbClr val="0000FF"/>
                </a:solidFill>
              </a:rPr>
              <a:t>사용 가능하다</a:t>
            </a:r>
            <a:r>
              <a:rPr lang="en-US" altLang="ko-KR" sz="1000" dirty="0" smtClean="0">
                <a:solidFill>
                  <a:srgbClr val="0000FF"/>
                </a:solidFill>
              </a:rPr>
              <a:t>.” </a:t>
            </a:r>
            <a:r>
              <a:rPr lang="ko-KR" altLang="en-US" sz="1000" dirty="0" smtClean="0">
                <a:solidFill>
                  <a:srgbClr val="0000FF"/>
                </a:solidFill>
              </a:rPr>
              <a:t>등과 같은 모호한 표현은 평가 시 불가능한 것으로 간주될 수 있음</a:t>
            </a:r>
            <a:endParaRPr lang="en-US" altLang="ko-KR" sz="1000" dirty="0" smtClean="0">
              <a:solidFill>
                <a:srgbClr val="00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 bwMode="auto">
          <a:xfrm>
            <a:off x="9232185" y="6691603"/>
            <a:ext cx="647323" cy="1661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- 2/4 - 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2463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8444" y="97472"/>
            <a:ext cx="266290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en-US" altLang="ko-KR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Ⅱ. </a:t>
            </a:r>
            <a:r>
              <a:rPr lang="ko-KR" altLang="en-US" sz="2000" b="1" dirty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목표 및 수행 방안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85584" y="138592"/>
            <a:ext cx="1322798" cy="38779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r" eaLnBrk="1" hangingPunct="1">
              <a:lnSpc>
                <a:spcPct val="120000"/>
              </a:lnSpc>
            </a:pPr>
            <a:r>
              <a:rPr lang="en-US" altLang="ko-KR" sz="1600" b="1" dirty="0" smtClean="0">
                <a:solidFill>
                  <a:prstClr val="white">
                    <a:lumMod val="50000"/>
                  </a:prstClr>
                </a:solidFill>
              </a:rPr>
              <a:t>2. </a:t>
            </a:r>
            <a:r>
              <a:rPr lang="ko-KR" altLang="en-US" sz="1600" b="1" dirty="0" smtClean="0">
                <a:solidFill>
                  <a:prstClr val="white">
                    <a:lumMod val="50000"/>
                  </a:prstClr>
                </a:solidFill>
              </a:rPr>
              <a:t>수행 방안</a:t>
            </a:r>
            <a:endParaRPr lang="ko-KR" altLang="en-US" sz="1600" b="1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272480" y="836712"/>
            <a:ext cx="6912768" cy="11521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 smtClean="0">
                <a:solidFill>
                  <a:srgbClr val="0000FF"/>
                </a:solidFill>
              </a:rPr>
              <a:t>목표달성을 위한 구체적인 연구내용 및 방법 기술</a:t>
            </a:r>
            <a:endParaRPr lang="en-US" altLang="ko-KR" sz="12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제안 기술 </a:t>
            </a:r>
            <a:r>
              <a:rPr lang="ko-KR" altLang="en-US" sz="1000" dirty="0" smtClean="0">
                <a:solidFill>
                  <a:srgbClr val="0000FF"/>
                </a:solidFill>
              </a:rPr>
              <a:t>적용을 위한 단계별 추진계획 및 </a:t>
            </a:r>
            <a:r>
              <a:rPr lang="ko-KR" altLang="en-US" sz="1000" dirty="0" smtClean="0">
                <a:solidFill>
                  <a:srgbClr val="0000FF"/>
                </a:solidFill>
              </a:rPr>
              <a:t>세부 업무 </a:t>
            </a:r>
            <a:r>
              <a:rPr lang="ko-KR" altLang="en-US" sz="1000" dirty="0" smtClean="0">
                <a:solidFill>
                  <a:srgbClr val="0000FF"/>
                </a:solidFill>
              </a:rPr>
              <a:t>중심 작성</a:t>
            </a:r>
            <a:endParaRPr lang="en-US" altLang="ko-KR" sz="10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</a:t>
            </a:r>
            <a:r>
              <a:rPr lang="ko-KR" altLang="en-US" sz="1000" dirty="0" smtClean="0">
                <a:solidFill>
                  <a:srgbClr val="0000FF"/>
                </a:solidFill>
              </a:rPr>
              <a:t> 추진체계</a:t>
            </a:r>
            <a:r>
              <a:rPr lang="en-US" altLang="ko-KR" sz="1000" dirty="0" smtClean="0">
                <a:solidFill>
                  <a:srgbClr val="0000FF"/>
                </a:solidFill>
              </a:rPr>
              <a:t>, </a:t>
            </a:r>
            <a:r>
              <a:rPr lang="ko-KR" altLang="en-US" sz="1000" dirty="0" smtClean="0">
                <a:solidFill>
                  <a:srgbClr val="0000FF"/>
                </a:solidFill>
              </a:rPr>
              <a:t>일정 및 </a:t>
            </a:r>
            <a:r>
              <a:rPr lang="ko-KR" altLang="en-US" sz="1000" dirty="0" smtClean="0">
                <a:solidFill>
                  <a:srgbClr val="0000FF"/>
                </a:solidFill>
              </a:rPr>
              <a:t>비용 관점 </a:t>
            </a:r>
            <a:r>
              <a:rPr lang="ko-KR" altLang="en-US" sz="1000" dirty="0" smtClean="0">
                <a:solidFill>
                  <a:srgbClr val="0000FF"/>
                </a:solidFill>
              </a:rPr>
              <a:t>포함하여 작성</a:t>
            </a:r>
            <a:r>
              <a:rPr lang="en-US" altLang="ko-KR" sz="1000" dirty="0" smtClean="0">
                <a:solidFill>
                  <a:srgbClr val="0000FF"/>
                </a:solidFill>
              </a:rPr>
              <a:t/>
            </a:r>
            <a:br>
              <a:rPr lang="en-US" altLang="ko-KR" sz="1000" dirty="0" smtClean="0">
                <a:solidFill>
                  <a:srgbClr val="0000FF"/>
                </a:solidFill>
              </a:rPr>
            </a:br>
            <a:r>
              <a:rPr lang="en-US" altLang="ko-KR" sz="1000" dirty="0" smtClean="0">
                <a:solidFill>
                  <a:srgbClr val="0000FF"/>
                </a:solidFill>
              </a:rPr>
              <a:t>  . </a:t>
            </a:r>
            <a:r>
              <a:rPr lang="ko-KR" altLang="en-US" sz="1000" dirty="0" smtClean="0">
                <a:solidFill>
                  <a:srgbClr val="0000FF"/>
                </a:solidFill>
              </a:rPr>
              <a:t>참여 연구인력 및 </a:t>
            </a:r>
            <a:r>
              <a:rPr lang="ko-KR" altLang="en-US" sz="1000" dirty="0" smtClean="0">
                <a:solidFill>
                  <a:srgbClr val="0000FF"/>
                </a:solidFill>
              </a:rPr>
              <a:t>비용 계획 </a:t>
            </a:r>
            <a:r>
              <a:rPr lang="ko-KR" altLang="en-US" sz="1000" dirty="0" smtClean="0">
                <a:solidFill>
                  <a:srgbClr val="0000FF"/>
                </a:solidFill>
              </a:rPr>
              <a:t>별첨 포함</a:t>
            </a:r>
            <a:endParaRPr lang="en-US" altLang="ko-KR" sz="1000" dirty="0" smtClean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9232185" y="6691603"/>
            <a:ext cx="647323" cy="1661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- 3/4 - 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041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8444" y="97472"/>
            <a:ext cx="1624154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en-US" altLang="ko-KR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Ⅲ. </a:t>
            </a: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기대효과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272480" y="836712"/>
            <a:ext cx="6912768" cy="115212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 err="1" smtClean="0">
                <a:solidFill>
                  <a:srgbClr val="0000FF"/>
                </a:solidFill>
              </a:rPr>
              <a:t>제안기술</a:t>
            </a:r>
            <a:r>
              <a:rPr lang="ko-KR" altLang="en-US" sz="1200" dirty="0" smtClean="0">
                <a:solidFill>
                  <a:srgbClr val="0000FF"/>
                </a:solidFill>
              </a:rPr>
              <a:t> 적용을 통한 기대효과 작성</a:t>
            </a:r>
            <a:endParaRPr lang="en-US" altLang="ko-KR" sz="1200" dirty="0" smtClean="0">
              <a:solidFill>
                <a:srgbClr val="00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 bwMode="auto">
          <a:xfrm>
            <a:off x="9232185" y="6691603"/>
            <a:ext cx="647323" cy="1661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 lIns="0" tIns="0" rIns="0" bIns="0" rtlCol="0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ko-KR" sz="9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맑은 고딕" pitchFamily="50" charset="-127"/>
                <a:ea typeface="맑은 고딕" pitchFamily="50" charset="-127"/>
                <a:cs typeface="+mn-cs"/>
              </a:rPr>
              <a:t>- 4/4 - </a:t>
            </a:r>
            <a:endParaRPr kumimoji="1" lang="ko-KR" alt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맑은 고딕" pitchFamily="50" charset="-127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408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8444" y="97472"/>
            <a:ext cx="2507410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별첨</a:t>
            </a:r>
            <a:r>
              <a:rPr lang="en-US" altLang="ko-KR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참여 연구인력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9" name="직사각형 8"/>
          <p:cNvSpPr/>
          <p:nvPr/>
        </p:nvSpPr>
        <p:spPr bwMode="auto">
          <a:xfrm>
            <a:off x="272480" y="828086"/>
            <a:ext cx="6912768" cy="73378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 smtClean="0">
                <a:solidFill>
                  <a:srgbClr val="0000FF"/>
                </a:solidFill>
              </a:rPr>
              <a:t>프로젝트 수행 </a:t>
            </a:r>
            <a:r>
              <a:rPr lang="ko-KR" altLang="en-US" sz="1200" dirty="0" err="1" smtClean="0">
                <a:solidFill>
                  <a:srgbClr val="0000FF"/>
                </a:solidFill>
              </a:rPr>
              <a:t>투입인력</a:t>
            </a:r>
            <a:r>
              <a:rPr lang="ko-KR" altLang="en-US" sz="1200" dirty="0" smtClean="0">
                <a:solidFill>
                  <a:srgbClr val="0000FF"/>
                </a:solidFill>
              </a:rPr>
              <a:t> 목록</a:t>
            </a:r>
            <a:r>
              <a:rPr lang="en-US" altLang="ko-KR" sz="1200" dirty="0" smtClean="0">
                <a:solidFill>
                  <a:srgbClr val="0000FF"/>
                </a:solidFill>
              </a:rPr>
              <a:t> </a:t>
            </a:r>
            <a:r>
              <a:rPr lang="ko-KR" altLang="en-US" sz="1200" dirty="0" smtClean="0">
                <a:solidFill>
                  <a:srgbClr val="0000FF"/>
                </a:solidFill>
              </a:rPr>
              <a:t>제공</a:t>
            </a:r>
            <a:endParaRPr lang="en-US" altLang="ko-KR" sz="12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예시</a:t>
            </a:r>
            <a:r>
              <a:rPr lang="en-US" altLang="ko-KR" sz="1000" dirty="0" smtClean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550470" y="3494206"/>
            <a:ext cx="463780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0000FF"/>
                </a:solidFill>
              </a:rPr>
              <a:t>1) </a:t>
            </a:r>
            <a:r>
              <a:rPr lang="ko-KR" altLang="en-US" sz="1000" dirty="0" smtClean="0">
                <a:solidFill>
                  <a:srgbClr val="0000FF"/>
                </a:solidFill>
              </a:rPr>
              <a:t>대학</a:t>
            </a:r>
            <a:r>
              <a:rPr lang="en-US" altLang="ko-KR" sz="1000" dirty="0">
                <a:solidFill>
                  <a:srgbClr val="0000FF"/>
                </a:solidFill>
              </a:rPr>
              <a:t>: </a:t>
            </a:r>
            <a:r>
              <a:rPr lang="ko-KR" altLang="en-US" sz="1000" dirty="0">
                <a:solidFill>
                  <a:srgbClr val="0000FF"/>
                </a:solidFill>
              </a:rPr>
              <a:t>교수 </a:t>
            </a:r>
            <a:r>
              <a:rPr lang="en-US" altLang="ko-KR" sz="1000" dirty="0">
                <a:solidFill>
                  <a:srgbClr val="0000FF"/>
                </a:solidFill>
              </a:rPr>
              <a:t>or </a:t>
            </a:r>
            <a:r>
              <a:rPr lang="ko-KR" altLang="en-US" sz="1000" dirty="0">
                <a:solidFill>
                  <a:srgbClr val="0000FF"/>
                </a:solidFill>
              </a:rPr>
              <a:t>연구원으로 기재</a:t>
            </a:r>
            <a:r>
              <a:rPr lang="en-US" altLang="ko-KR" sz="1000" dirty="0">
                <a:solidFill>
                  <a:srgbClr val="0000FF"/>
                </a:solidFill>
              </a:rPr>
              <a:t> / </a:t>
            </a:r>
            <a:r>
              <a:rPr lang="ko-KR" altLang="en-US" sz="1000" dirty="0">
                <a:solidFill>
                  <a:srgbClr val="0000FF"/>
                </a:solidFill>
              </a:rPr>
              <a:t>연구기관</a:t>
            </a:r>
            <a:r>
              <a:rPr lang="en-US" altLang="ko-KR" sz="1000" dirty="0">
                <a:solidFill>
                  <a:srgbClr val="0000FF"/>
                </a:solidFill>
              </a:rPr>
              <a:t>: </a:t>
            </a:r>
            <a:r>
              <a:rPr lang="ko-KR" altLang="en-US" sz="1000" dirty="0">
                <a:solidFill>
                  <a:srgbClr val="0000FF"/>
                </a:solidFill>
              </a:rPr>
              <a:t>직급으로 기재</a:t>
            </a:r>
            <a:endParaRPr lang="en-US" altLang="ko-KR" sz="1000" dirty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0000FF"/>
                </a:solidFill>
              </a:rPr>
              <a:t>2) </a:t>
            </a:r>
            <a:r>
              <a:rPr lang="ko-KR" altLang="en-US" sz="1000" dirty="0" smtClean="0">
                <a:solidFill>
                  <a:srgbClr val="0000FF"/>
                </a:solidFill>
              </a:rPr>
              <a:t>최종학력</a:t>
            </a:r>
            <a:r>
              <a:rPr lang="en-US" altLang="ko-KR" sz="1000" dirty="0">
                <a:solidFill>
                  <a:srgbClr val="0000FF"/>
                </a:solidFill>
              </a:rPr>
              <a:t>: </a:t>
            </a:r>
            <a:r>
              <a:rPr lang="ko-KR" altLang="en-US" sz="1000" dirty="0">
                <a:solidFill>
                  <a:srgbClr val="0000FF"/>
                </a:solidFill>
              </a:rPr>
              <a:t>최종 </a:t>
            </a:r>
            <a:r>
              <a:rPr lang="ko-KR" altLang="en-US" sz="1000" dirty="0" smtClean="0">
                <a:solidFill>
                  <a:srgbClr val="0000FF"/>
                </a:solidFill>
              </a:rPr>
              <a:t>취득 학위 기준</a:t>
            </a:r>
            <a:r>
              <a:rPr lang="en-US" altLang="ko-KR" sz="1000" dirty="0" smtClean="0">
                <a:solidFill>
                  <a:srgbClr val="0000FF"/>
                </a:solidFill>
              </a:rPr>
              <a:t>. </a:t>
            </a:r>
            <a:r>
              <a:rPr lang="ko-KR" altLang="en-US" sz="1000" dirty="0">
                <a:solidFill>
                  <a:srgbClr val="0000FF"/>
                </a:solidFill>
              </a:rPr>
              <a:t>단</a:t>
            </a:r>
            <a:r>
              <a:rPr lang="en-US" altLang="ko-KR" sz="1000" dirty="0">
                <a:solidFill>
                  <a:srgbClr val="0000FF"/>
                </a:solidFill>
              </a:rPr>
              <a:t>, </a:t>
            </a:r>
            <a:r>
              <a:rPr lang="ko-KR" altLang="en-US" sz="1000" dirty="0" smtClean="0">
                <a:solidFill>
                  <a:srgbClr val="0000FF"/>
                </a:solidFill>
              </a:rPr>
              <a:t>대학 연구원의 경우 학위과정 기재 가능</a:t>
            </a:r>
            <a:endParaRPr lang="en-US" altLang="ko-KR" sz="1000" dirty="0" smtClean="0">
              <a:solidFill>
                <a:srgbClr val="0000FF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0000FF"/>
                </a:solidFill>
              </a:rPr>
              <a:t>3) </a:t>
            </a:r>
            <a:r>
              <a:rPr lang="ko-KR" altLang="en-US" sz="1000" dirty="0" smtClean="0">
                <a:solidFill>
                  <a:srgbClr val="0000FF"/>
                </a:solidFill>
              </a:rPr>
              <a:t>과제 진행 상 업무 </a:t>
            </a:r>
            <a:r>
              <a:rPr lang="ko-KR" altLang="en-US" sz="1000" dirty="0" err="1" smtClean="0">
                <a:solidFill>
                  <a:srgbClr val="0000FF"/>
                </a:solidFill>
              </a:rPr>
              <a:t>수행역할과</a:t>
            </a:r>
            <a:r>
              <a:rPr lang="ko-KR" altLang="en-US" sz="1000" dirty="0" smtClean="0">
                <a:solidFill>
                  <a:srgbClr val="0000FF"/>
                </a:solidFill>
              </a:rPr>
              <a:t> 구현할 </a:t>
            </a:r>
            <a:r>
              <a:rPr lang="ko-KR" altLang="en-US" sz="1000" dirty="0" err="1" smtClean="0">
                <a:solidFill>
                  <a:srgbClr val="0000FF"/>
                </a:solidFill>
              </a:rPr>
              <a:t>대표기술</a:t>
            </a:r>
            <a:r>
              <a:rPr lang="ko-KR" altLang="en-US" sz="1000" dirty="0" smtClean="0">
                <a:solidFill>
                  <a:srgbClr val="0000FF"/>
                </a:solidFill>
              </a:rPr>
              <a:t> 중심으로 작성</a:t>
            </a:r>
            <a:endParaRPr lang="ko-KR" altLang="en-US" sz="1000" dirty="0">
              <a:solidFill>
                <a:srgbClr val="0000FF"/>
              </a:solidFill>
            </a:endParaRPr>
          </a:p>
        </p:txBody>
      </p:sp>
      <p:graphicFrame>
        <p:nvGraphicFramePr>
          <p:cNvPr id="12" name="표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777876"/>
              </p:ext>
            </p:extLst>
          </p:nvPr>
        </p:nvGraphicFramePr>
        <p:xfrm>
          <a:off x="632520" y="1591976"/>
          <a:ext cx="8568951" cy="18370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537">
                  <a:extLst>
                    <a:ext uri="{9D8B030D-6E8A-4147-A177-3AD203B41FA5}">
                      <a16:colId xmlns:a16="http://schemas.microsoft.com/office/drawing/2014/main" val="4259094015"/>
                    </a:ext>
                  </a:extLst>
                </a:gridCol>
                <a:gridCol w="750842">
                  <a:extLst>
                    <a:ext uri="{9D8B030D-6E8A-4147-A177-3AD203B41FA5}">
                      <a16:colId xmlns:a16="http://schemas.microsoft.com/office/drawing/2014/main" val="4251863399"/>
                    </a:ext>
                  </a:extLst>
                </a:gridCol>
                <a:gridCol w="874116">
                  <a:extLst>
                    <a:ext uri="{9D8B030D-6E8A-4147-A177-3AD203B41FA5}">
                      <a16:colId xmlns:a16="http://schemas.microsoft.com/office/drawing/2014/main" val="2445046365"/>
                    </a:ext>
                  </a:extLst>
                </a:gridCol>
                <a:gridCol w="772580">
                  <a:extLst>
                    <a:ext uri="{9D8B030D-6E8A-4147-A177-3AD203B41FA5}">
                      <a16:colId xmlns:a16="http://schemas.microsoft.com/office/drawing/2014/main" val="2171835022"/>
                    </a:ext>
                  </a:extLst>
                </a:gridCol>
                <a:gridCol w="914638">
                  <a:extLst>
                    <a:ext uri="{9D8B030D-6E8A-4147-A177-3AD203B41FA5}">
                      <a16:colId xmlns:a16="http://schemas.microsoft.com/office/drawing/2014/main" val="241953769"/>
                    </a:ext>
                  </a:extLst>
                </a:gridCol>
                <a:gridCol w="1191219">
                  <a:extLst>
                    <a:ext uri="{9D8B030D-6E8A-4147-A177-3AD203B41FA5}">
                      <a16:colId xmlns:a16="http://schemas.microsoft.com/office/drawing/2014/main" val="3918693613"/>
                    </a:ext>
                  </a:extLst>
                </a:gridCol>
                <a:gridCol w="929543">
                  <a:extLst>
                    <a:ext uri="{9D8B030D-6E8A-4147-A177-3AD203B41FA5}">
                      <a16:colId xmlns:a16="http://schemas.microsoft.com/office/drawing/2014/main" val="3969985443"/>
                    </a:ext>
                  </a:extLst>
                </a:gridCol>
                <a:gridCol w="2795476">
                  <a:extLst>
                    <a:ext uri="{9D8B030D-6E8A-4147-A177-3AD203B41FA5}">
                      <a16:colId xmlns:a16="http://schemas.microsoft.com/office/drawing/2014/main" val="1094318551"/>
                    </a:ext>
                  </a:extLst>
                </a:gridCol>
              </a:tblGrid>
              <a:tr h="262432"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No.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소속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이름</a:t>
                      </a:r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전공 및 학위</a:t>
                      </a:r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ko-KR" altLang="en-US" dirty="0"/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 latinLnBrk="1"/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err="1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연구경력</a:t>
                      </a:r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err="1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수행역할</a:t>
                      </a:r>
                      <a:r>
                        <a:rPr kumimoji="1" lang="en-US" altLang="ko-KR" sz="1100" kern="1200" baseline="300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3)</a:t>
                      </a:r>
                      <a:endParaRPr kumimoji="1" lang="ko-KR" altLang="en-US" sz="1100" kern="1200" baseline="300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8904156"/>
                  </a:ext>
                </a:extLst>
              </a:tr>
              <a:tr h="262432"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직급</a:t>
                      </a:r>
                      <a:r>
                        <a:rPr kumimoji="1" lang="en-US" altLang="ko-KR" sz="1100" b="1" kern="1200" baseline="300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1)</a:t>
                      </a:r>
                      <a:endParaRPr kumimoji="1" lang="ko-KR" altLang="en-US" sz="1100" b="1" kern="1200" baseline="300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최종학력</a:t>
                      </a:r>
                      <a:r>
                        <a:rPr kumimoji="1" lang="en-US" altLang="ko-KR" sz="1100" b="1" kern="1200" baseline="300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2)</a:t>
                      </a:r>
                      <a:endParaRPr kumimoji="1" lang="ko-KR" altLang="en-US" sz="1100" b="1" kern="1200" baseline="300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err="1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세부전공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baseline="300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29348081"/>
                  </a:ext>
                </a:extLst>
              </a:tr>
              <a:tr h="262432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가나다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홍길동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교수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박사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AAA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15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프로젝트 관리 및 총괄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38633543"/>
                  </a:ext>
                </a:extLst>
              </a:tr>
              <a:tr h="262432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가나다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홍길동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책임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석사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BBB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9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335579"/>
                  </a:ext>
                </a:extLst>
              </a:tr>
              <a:tr h="262432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가나다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홍길동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학생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석사과정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66784"/>
                  </a:ext>
                </a:extLst>
              </a:tr>
              <a:tr h="262432"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368670"/>
                  </a:ext>
                </a:extLst>
              </a:tr>
              <a:tr h="262432"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8655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068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28444" y="97472"/>
            <a:ext cx="1994449" cy="400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6" tIns="45718" rIns="91436" bIns="45718">
            <a:spAutoFit/>
          </a:bodyPr>
          <a:lstStyle>
            <a:lvl1pPr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panose="020B0600000101010101" pitchFamily="50" charset="-127"/>
                <a:ea typeface="굴림" panose="020B0600000101010101" pitchFamily="50" charset="-127"/>
              </a:defRPr>
            </a:lvl9pPr>
          </a:lstStyle>
          <a:p>
            <a:pPr lvl="0">
              <a:spcBef>
                <a:spcPct val="50000"/>
              </a:spcBef>
              <a:defRPr/>
            </a:pP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별첨</a:t>
            </a:r>
            <a:r>
              <a:rPr lang="en-US" altLang="ko-KR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) </a:t>
            </a:r>
            <a:r>
              <a:rPr lang="ko-KR" altLang="en-US" sz="2000" b="1" dirty="0" smtClean="0">
                <a:solidFill>
                  <a:srgbClr val="00000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경비 계획</a:t>
            </a:r>
            <a:endParaRPr lang="en-US" altLang="ko-KR" sz="2000" b="1" dirty="0">
              <a:solidFill>
                <a:srgbClr val="000000"/>
              </a:solidFill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78498"/>
              </p:ext>
            </p:extLst>
          </p:nvPr>
        </p:nvGraphicFramePr>
        <p:xfrm>
          <a:off x="632520" y="1700808"/>
          <a:ext cx="3600000" cy="330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000">
                  <a:extLst>
                    <a:ext uri="{9D8B030D-6E8A-4147-A177-3AD203B41FA5}">
                      <a16:colId xmlns:a16="http://schemas.microsoft.com/office/drawing/2014/main" val="4259094015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4251863399"/>
                    </a:ext>
                  </a:extLst>
                </a:gridCol>
                <a:gridCol w="864000">
                  <a:extLst>
                    <a:ext uri="{9D8B030D-6E8A-4147-A177-3AD203B41FA5}">
                      <a16:colId xmlns:a16="http://schemas.microsoft.com/office/drawing/2014/main" val="1094318551"/>
                    </a:ext>
                  </a:extLst>
                </a:gridCol>
              </a:tblGrid>
              <a:tr h="619269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비목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금액</a:t>
                      </a:r>
                      <a:endParaRPr kumimoji="1" lang="en-US" altLang="ko-KR" sz="1100" b="1" kern="1200" dirty="0" smtClean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kumimoji="1" lang="en-US" altLang="ko-KR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단위</a:t>
                      </a:r>
                      <a:r>
                        <a:rPr kumimoji="1" lang="en-US" altLang="ko-KR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</a:t>
                      </a:r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천원</a:t>
                      </a:r>
                      <a:r>
                        <a:rPr kumimoji="1" lang="en-US" altLang="ko-KR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구성비</a:t>
                      </a:r>
                      <a:endParaRPr kumimoji="1" lang="en-US" altLang="ko-KR" sz="1100" b="1" kern="1200" dirty="0" smtClean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algn="ctr" latinLnBrk="1"/>
                      <a:r>
                        <a:rPr kumimoji="1" lang="en-US" altLang="ko-KR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(</a:t>
                      </a:r>
                      <a:r>
                        <a:rPr kumimoji="1" lang="ko-KR" altLang="en-US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단위</a:t>
                      </a:r>
                      <a:r>
                        <a:rPr kumimoji="1" lang="en-US" altLang="ko-KR" sz="1100" b="1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: %)</a:t>
                      </a:r>
                      <a:endParaRPr kumimoji="1" lang="ko-KR" altLang="en-US" sz="1100" b="1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90415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1. 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직접비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335579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1-1.</a:t>
                      </a:r>
                      <a:r>
                        <a:rPr kumimoji="1" lang="en-US" altLang="ko-KR" sz="1100" kern="1200" baseline="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재료비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6466784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1-2.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kern="1200" dirty="0" err="1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시험비</a:t>
                      </a:r>
                      <a:endParaRPr kumimoji="1" lang="en-US" altLang="ko-KR" sz="1100" kern="1200" dirty="0" smtClean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  <a:p>
                      <a:pPr algn="l" latinLnBrk="1"/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        (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시제품 제작 등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)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368670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314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1-3. </a:t>
                      </a:r>
                      <a:r>
                        <a:rPr kumimoji="1" lang="ko-KR" altLang="en-US" sz="1100" kern="1200" dirty="0" err="1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연구활동비</a:t>
                      </a:r>
                      <a:endParaRPr kumimoji="1" lang="ko-KR" altLang="en-US" sz="1100" kern="1200" dirty="0" smtClean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886557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2.</a:t>
                      </a:r>
                      <a:r>
                        <a:rPr kumimoji="1" lang="en-US" altLang="ko-KR" sz="1100" kern="1200" baseline="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간접비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962371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algn="l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  </a:t>
                      </a:r>
                      <a:r>
                        <a:rPr kumimoji="1" lang="en-US" altLang="ko-KR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3. </a:t>
                      </a:r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기타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6789309"/>
                  </a:ext>
                </a:extLst>
              </a:tr>
              <a:tr h="309634">
                <a:tc>
                  <a:txBody>
                    <a:bodyPr/>
                    <a:lstStyle/>
                    <a:p>
                      <a:pPr algn="ctr" latinLnBrk="1"/>
                      <a:r>
                        <a:rPr kumimoji="1" lang="ko-KR" altLang="en-US" sz="1100" kern="1200" dirty="0" smtClean="0">
                          <a:solidFill>
                            <a:srgbClr val="0000FF"/>
                          </a:solidFill>
                          <a:latin typeface="맑은 고딕" pitchFamily="50" charset="-127"/>
                          <a:ea typeface="맑은 고딕" pitchFamily="50" charset="-127"/>
                          <a:cs typeface="+mn-cs"/>
                        </a:rPr>
                        <a:t>합계</a:t>
                      </a:r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kumimoji="1" lang="ko-KR" altLang="en-US" sz="1100" kern="1200" dirty="0">
                        <a:solidFill>
                          <a:srgbClr val="0000FF"/>
                        </a:solidFill>
                        <a:latin typeface="맑은 고딕" pitchFamily="50" charset="-127"/>
                        <a:ea typeface="맑은 고딕" pitchFamily="50" charset="-127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bg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95927781"/>
                  </a:ext>
                </a:extLst>
              </a:tr>
            </a:tbl>
          </a:graphicData>
        </a:graphic>
      </p:graphicFrame>
      <p:sp>
        <p:nvSpPr>
          <p:cNvPr id="12" name="직사각형 11"/>
          <p:cNvSpPr/>
          <p:nvPr/>
        </p:nvSpPr>
        <p:spPr bwMode="auto">
          <a:xfrm>
            <a:off x="272480" y="828086"/>
            <a:ext cx="6912768" cy="73378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108000" rIns="91440" bIns="10800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lvl="1">
              <a:lnSpc>
                <a:spcPct val="180000"/>
              </a:lnSpc>
              <a:buSzPct val="65000"/>
            </a:pPr>
            <a:r>
              <a:rPr lang="ko-KR" altLang="en-US" sz="1200" dirty="0" smtClean="0">
                <a:solidFill>
                  <a:srgbClr val="0000FF"/>
                </a:solidFill>
              </a:rPr>
              <a:t>예상 경비 계획을 작성 함</a:t>
            </a:r>
            <a:endParaRPr lang="en-US" altLang="ko-KR" sz="1200" dirty="0" smtClean="0">
              <a:solidFill>
                <a:srgbClr val="0000FF"/>
              </a:solidFill>
            </a:endParaRPr>
          </a:p>
          <a:p>
            <a:pPr marL="0" lvl="1">
              <a:lnSpc>
                <a:spcPct val="180000"/>
              </a:lnSpc>
              <a:buSzPct val="65000"/>
            </a:pPr>
            <a:r>
              <a:rPr lang="en-US" altLang="ko-KR" sz="1000" dirty="0" smtClean="0">
                <a:solidFill>
                  <a:srgbClr val="0000FF"/>
                </a:solidFill>
              </a:rPr>
              <a:t>- </a:t>
            </a:r>
            <a:r>
              <a:rPr lang="ko-KR" altLang="en-US" sz="1000" dirty="0" smtClean="0">
                <a:solidFill>
                  <a:srgbClr val="0000FF"/>
                </a:solidFill>
              </a:rPr>
              <a:t>예시</a:t>
            </a:r>
            <a:r>
              <a:rPr lang="en-US" altLang="ko-KR" sz="1000" dirty="0" smtClean="0">
                <a:solidFill>
                  <a:srgbClr val="0000FF"/>
                </a:solidFill>
              </a:rPr>
              <a:t>)</a:t>
            </a:r>
          </a:p>
        </p:txBody>
      </p:sp>
      <p:sp>
        <p:nvSpPr>
          <p:cNvPr id="13" name="직사각형 12"/>
          <p:cNvSpPr/>
          <p:nvPr/>
        </p:nvSpPr>
        <p:spPr>
          <a:xfrm>
            <a:off x="550470" y="5005711"/>
            <a:ext cx="1646605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 dirty="0" smtClean="0">
                <a:solidFill>
                  <a:srgbClr val="0000FF"/>
                </a:solidFill>
              </a:rPr>
              <a:t>※ 1</a:t>
            </a:r>
            <a:r>
              <a:rPr lang="ko-KR" altLang="en-US" sz="1000" dirty="0" smtClean="0">
                <a:solidFill>
                  <a:srgbClr val="0000FF"/>
                </a:solidFill>
              </a:rPr>
              <a:t>차 제안수준으로 작성</a:t>
            </a:r>
            <a:endParaRPr lang="ko-KR" altLang="en-US" sz="10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8627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기본 디자인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bg1">
              <a:lumMod val="50000"/>
            </a:schemeClr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108000" rIns="91440" bIns="108000" numCol="1" rtlCol="0" anchor="ctr" anchorCtr="0" compatLnSpc="1">
        <a:prstTxWarp prst="textNoShape">
          <a:avLst/>
        </a:prstTxWarp>
        <a:noAutofit/>
      </a:bodyPr>
      <a:lstStyle>
        <a:defPPr marL="0" marR="0" indent="0" algn="ctr" defTabSz="914400" rtl="0" eaLnBrk="1" fontAlgn="base" latinLnBrk="1" hangingPunct="1">
          <a:lnSpc>
            <a:spcPct val="16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sz="2800" b="1" i="0" u="none" strike="noStrike" cap="none" normalizeH="0" baseline="0" dirty="0" smtClean="0">
            <a:ln>
              <a:noFill/>
            </a:ln>
            <a:effectLst/>
          </a:defRPr>
        </a:defPPr>
      </a:lstStyle>
    </a:spDef>
    <a:lnDef>
      <a:spPr bwMode="auto">
        <a:solidFill>
          <a:srgbClr val="FFFF99"/>
        </a:solidFill>
        <a:ln w="9525" cap="flat" cmpd="sng" algn="ctr">
          <a:solidFill>
            <a:schemeClr val="bg2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9525" algn="ctr">
          <a:noFill/>
          <a:miter lim="800000"/>
          <a:headEnd/>
          <a:tailEnd/>
        </a:ln>
        <a:effectLst>
          <a:prstShdw prst="shdw17" dist="17961" dir="2700000">
            <a:schemeClr val="accent1">
              <a:gamma/>
              <a:shade val="60000"/>
              <a:invGamma/>
            </a:schemeClr>
          </a:prstShdw>
        </a:effectLst>
      </a:spPr>
      <a:bodyPr wrap="none" lIns="0" tIns="0" rIns="0" bIns="0">
        <a:spAutoFit/>
      </a:bodyPr>
      <a:lstStyle>
        <a:defPPr>
          <a:defRPr>
            <a:solidFill>
              <a:srgbClr val="777777"/>
            </a:solidFill>
            <a:latin typeface="맑은 고딕" pitchFamily="50" charset="-127"/>
            <a:ea typeface="맑은 고딕" pitchFamily="50" charset="-127"/>
          </a:defRPr>
        </a:defPPr>
      </a:lstStyle>
    </a:tx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89137</TotalTime>
  <Words>352</Words>
  <Application>Microsoft Office PowerPoint</Application>
  <PresentationFormat>A4 용지(210x297mm)</PresentationFormat>
  <Paragraphs>81</Paragraphs>
  <Slides>7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굴림</vt:lpstr>
      <vt:lpstr>맑은 고딕</vt:lpstr>
      <vt:lpstr>Arial</vt:lpstr>
      <vt:lpstr>Times New Roman</vt:lpstr>
      <vt:lpstr>1_기본 디자인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user</dc:creator>
  <cp:lastModifiedBy>허광진(GWANG JIN HEO)/기술경영팀</cp:lastModifiedBy>
  <cp:revision>5343</cp:revision>
  <cp:lastPrinted>2021-03-10T08:07:45Z</cp:lastPrinted>
  <dcterms:created xsi:type="dcterms:W3CDTF">2008-03-10T02:08:39Z</dcterms:created>
  <dcterms:modified xsi:type="dcterms:W3CDTF">2021-03-15T02:43:49Z</dcterms:modified>
</cp:coreProperties>
</file>