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85" r:id="rId3"/>
    <p:sldMasterId id="2147483697" r:id="rId4"/>
  </p:sldMasterIdLst>
  <p:notesMasterIdLst>
    <p:notesMasterId r:id="rId19"/>
  </p:notesMasterIdLst>
  <p:sldIdLst>
    <p:sldId id="257" r:id="rId5"/>
    <p:sldId id="605" r:id="rId6"/>
    <p:sldId id="602" r:id="rId7"/>
    <p:sldId id="583" r:id="rId8"/>
    <p:sldId id="584" r:id="rId9"/>
    <p:sldId id="585" r:id="rId10"/>
    <p:sldId id="595" r:id="rId11"/>
    <p:sldId id="597" r:id="rId12"/>
    <p:sldId id="588" r:id="rId13"/>
    <p:sldId id="591" r:id="rId14"/>
    <p:sldId id="589" r:id="rId15"/>
    <p:sldId id="590" r:id="rId16"/>
    <p:sldId id="593" r:id="rId17"/>
    <p:sldId id="592" r:id="rId18"/>
  </p:sldIdLst>
  <p:sldSz cx="9144000" cy="6858000" type="screen4x3"/>
  <p:notesSz cx="6669088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00"/>
    <a:srgbClr val="0000FF"/>
    <a:srgbClr val="D60093"/>
    <a:srgbClr val="0066FF"/>
    <a:srgbClr val="05D1BE"/>
    <a:srgbClr val="0AC296"/>
    <a:srgbClr val="0070C0"/>
    <a:srgbClr val="FF6600"/>
    <a:srgbClr val="5CC0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3344" autoAdjust="0"/>
    <p:restoredTop sz="93151" autoAdjust="0"/>
  </p:normalViewPr>
  <p:slideViewPr>
    <p:cSldViewPr>
      <p:cViewPr varScale="1">
        <p:scale>
          <a:sx n="112" d="100"/>
          <a:sy n="112" d="100"/>
        </p:scale>
        <p:origin x="48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972" y="-108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889938" cy="496411"/>
          </a:xfrm>
          <a:prstGeom prst="rect">
            <a:avLst/>
          </a:prstGeom>
        </p:spPr>
        <p:txBody>
          <a:bodyPr vert="horz" lIns="90721" tIns="45360" rIns="90721" bIns="45360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777609" y="1"/>
            <a:ext cx="2889938" cy="496411"/>
          </a:xfrm>
          <a:prstGeom prst="rect">
            <a:avLst/>
          </a:prstGeom>
        </p:spPr>
        <p:txBody>
          <a:bodyPr vert="horz" lIns="90721" tIns="45360" rIns="90721" bIns="45360" rtlCol="0"/>
          <a:lstStyle>
            <a:lvl1pPr algn="r">
              <a:defRPr sz="1100"/>
            </a:lvl1pPr>
          </a:lstStyle>
          <a:p>
            <a:fld id="{8E4BF0FD-BB12-4622-97E2-976EBF9E08A1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21" tIns="45360" rIns="90721" bIns="4536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66909" y="4715908"/>
            <a:ext cx="5335270" cy="4467701"/>
          </a:xfrm>
          <a:prstGeom prst="rect">
            <a:avLst/>
          </a:prstGeom>
        </p:spPr>
        <p:txBody>
          <a:bodyPr vert="horz" lIns="90721" tIns="45360" rIns="90721" bIns="4536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30091"/>
            <a:ext cx="2889938" cy="496411"/>
          </a:xfrm>
          <a:prstGeom prst="rect">
            <a:avLst/>
          </a:prstGeom>
        </p:spPr>
        <p:txBody>
          <a:bodyPr vert="horz" lIns="90721" tIns="45360" rIns="90721" bIns="45360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777609" y="9430091"/>
            <a:ext cx="2889938" cy="496411"/>
          </a:xfrm>
          <a:prstGeom prst="rect">
            <a:avLst/>
          </a:prstGeom>
        </p:spPr>
        <p:txBody>
          <a:bodyPr vert="horz" lIns="90721" tIns="45360" rIns="90721" bIns="45360" rtlCol="0" anchor="b"/>
          <a:lstStyle>
            <a:lvl1pPr algn="r">
              <a:defRPr sz="1100"/>
            </a:lvl1pPr>
          </a:lstStyle>
          <a:p>
            <a:fld id="{84B391F6-C4AA-44F2-A496-BA2047C241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5191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286A2-3C37-4575-820C-79F49E177F09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769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77" b="4456"/>
          <a:stretch>
            <a:fillRect/>
          </a:stretch>
        </p:blipFill>
        <p:spPr>
          <a:xfrm>
            <a:off x="0" y="6564428"/>
            <a:ext cx="9144000" cy="45719"/>
          </a:xfrm>
          <a:prstGeom prst="rect">
            <a:avLst/>
          </a:prstGeom>
        </p:spPr>
      </p:pic>
      <p:pic>
        <p:nvPicPr>
          <p:cNvPr id="6" name="그림 5" descr="배경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D:\Bakcup_100316\바탕 화면\[엔팩]\엔팩's\PT작업\소스's\bg1_0a.png"/>
          <p:cNvPicPr>
            <a:picLocks noChangeAspect="1" noChangeArrowheads="1"/>
          </p:cNvPicPr>
          <p:nvPr userDrawn="1"/>
        </p:nvPicPr>
        <p:blipFill>
          <a:blip r:embed="rId4" cstate="print"/>
          <a:srcRect t="41811"/>
          <a:stretch>
            <a:fillRect/>
          </a:stretch>
        </p:blipFill>
        <p:spPr bwMode="auto">
          <a:xfrm>
            <a:off x="0" y="2846387"/>
            <a:ext cx="9144000" cy="3993247"/>
          </a:xfrm>
          <a:prstGeom prst="rect">
            <a:avLst/>
          </a:prstGeom>
          <a:noFill/>
        </p:spPr>
      </p:pic>
      <p:pic>
        <p:nvPicPr>
          <p:cNvPr id="16" name="Picture 3" descr="kbsibt-1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5" y="160325"/>
            <a:ext cx="8858250" cy="730250"/>
          </a:xfrm>
          <a:prstGeom prst="rect">
            <a:avLst/>
          </a:prstGeom>
        </p:spPr>
      </p:pic>
      <p:pic>
        <p:nvPicPr>
          <p:cNvPr id="8" name="Picture 2" descr="D:\Bakcup_100316\바탕 화면\[엔팩]\[홍보]\엔팩 CI\Logo-png\국문-2.pn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496" y="6465904"/>
            <a:ext cx="2376389" cy="347472"/>
          </a:xfrm>
          <a:prstGeom prst="rect">
            <a:avLst/>
          </a:prstGeom>
          <a:noFill/>
        </p:spPr>
      </p:pic>
      <p:sp>
        <p:nvSpPr>
          <p:cNvPr id="10" name="슬라이드 번호 개체 틀 5"/>
          <p:cNvSpPr txBox="1">
            <a:spLocks/>
          </p:cNvSpPr>
          <p:nvPr userDrawn="1"/>
        </p:nvSpPr>
        <p:spPr>
          <a:xfrm>
            <a:off x="2281833" y="6453336"/>
            <a:ext cx="5619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D46430-F91F-4F01-9FEC-29DFA57BA1B0}" type="slidenum"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자유형 10"/>
          <p:cNvSpPr/>
          <p:nvPr userDrawn="1"/>
        </p:nvSpPr>
        <p:spPr>
          <a:xfrm>
            <a:off x="214282" y="928670"/>
            <a:ext cx="8715436" cy="5429288"/>
          </a:xfrm>
          <a:custGeom>
            <a:avLst/>
            <a:gdLst>
              <a:gd name="connsiteX0" fmla="*/ 0 w 8429684"/>
              <a:gd name="connsiteY0" fmla="*/ 92830 h 3921861"/>
              <a:gd name="connsiteX1" fmla="*/ 27189 w 8429684"/>
              <a:gd name="connsiteY1" fmla="*/ 27189 h 3921861"/>
              <a:gd name="connsiteX2" fmla="*/ 92830 w 8429684"/>
              <a:gd name="connsiteY2" fmla="*/ 0 h 3921861"/>
              <a:gd name="connsiteX3" fmla="*/ 8336854 w 8429684"/>
              <a:gd name="connsiteY3" fmla="*/ 0 h 3921861"/>
              <a:gd name="connsiteX4" fmla="*/ 8402495 w 8429684"/>
              <a:gd name="connsiteY4" fmla="*/ 27189 h 3921861"/>
              <a:gd name="connsiteX5" fmla="*/ 8429684 w 8429684"/>
              <a:gd name="connsiteY5" fmla="*/ 92830 h 3921861"/>
              <a:gd name="connsiteX6" fmla="*/ 8429684 w 8429684"/>
              <a:gd name="connsiteY6" fmla="*/ 3829031 h 3921861"/>
              <a:gd name="connsiteX7" fmla="*/ 8402495 w 8429684"/>
              <a:gd name="connsiteY7" fmla="*/ 3894672 h 3921861"/>
              <a:gd name="connsiteX8" fmla="*/ 8336854 w 8429684"/>
              <a:gd name="connsiteY8" fmla="*/ 3921861 h 3921861"/>
              <a:gd name="connsiteX9" fmla="*/ 92830 w 8429684"/>
              <a:gd name="connsiteY9" fmla="*/ 3921861 h 3921861"/>
              <a:gd name="connsiteX10" fmla="*/ 27189 w 8429684"/>
              <a:gd name="connsiteY10" fmla="*/ 3894672 h 3921861"/>
              <a:gd name="connsiteX11" fmla="*/ 0 w 8429684"/>
              <a:gd name="connsiteY11" fmla="*/ 3829031 h 3921861"/>
              <a:gd name="connsiteX12" fmla="*/ 0 w 8429684"/>
              <a:gd name="connsiteY12" fmla="*/ 92830 h 392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29684" h="3921861">
                <a:moveTo>
                  <a:pt x="0" y="92830"/>
                </a:moveTo>
                <a:cubicBezTo>
                  <a:pt x="0" y="68210"/>
                  <a:pt x="9780" y="44598"/>
                  <a:pt x="27189" y="27189"/>
                </a:cubicBezTo>
                <a:cubicBezTo>
                  <a:pt x="44598" y="9780"/>
                  <a:pt x="68210" y="0"/>
                  <a:pt x="92830" y="0"/>
                </a:cubicBezTo>
                <a:lnTo>
                  <a:pt x="8336854" y="0"/>
                </a:lnTo>
                <a:cubicBezTo>
                  <a:pt x="8361474" y="0"/>
                  <a:pt x="8385086" y="9780"/>
                  <a:pt x="8402495" y="27189"/>
                </a:cubicBezTo>
                <a:cubicBezTo>
                  <a:pt x="8419904" y="44598"/>
                  <a:pt x="8429684" y="68210"/>
                  <a:pt x="8429684" y="92830"/>
                </a:cubicBezTo>
                <a:lnTo>
                  <a:pt x="8429684" y="3829031"/>
                </a:lnTo>
                <a:cubicBezTo>
                  <a:pt x="8429684" y="3853651"/>
                  <a:pt x="8419904" y="3877263"/>
                  <a:pt x="8402495" y="3894672"/>
                </a:cubicBezTo>
                <a:cubicBezTo>
                  <a:pt x="8385086" y="3912081"/>
                  <a:pt x="8361474" y="3921861"/>
                  <a:pt x="8336854" y="3921861"/>
                </a:cubicBezTo>
                <a:lnTo>
                  <a:pt x="92830" y="3921861"/>
                </a:lnTo>
                <a:cubicBezTo>
                  <a:pt x="68210" y="3921861"/>
                  <a:pt x="44598" y="3912081"/>
                  <a:pt x="27189" y="3894672"/>
                </a:cubicBezTo>
                <a:cubicBezTo>
                  <a:pt x="9780" y="3877263"/>
                  <a:pt x="0" y="3853651"/>
                  <a:pt x="0" y="3829031"/>
                </a:cubicBezTo>
                <a:lnTo>
                  <a:pt x="0" y="9283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빈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77" b="4456"/>
          <a:stretch>
            <a:fillRect/>
          </a:stretch>
        </p:blipFill>
        <p:spPr>
          <a:xfrm>
            <a:off x="0" y="6564428"/>
            <a:ext cx="9144000" cy="45719"/>
          </a:xfrm>
          <a:prstGeom prst="rect">
            <a:avLst/>
          </a:prstGeom>
        </p:spPr>
      </p:pic>
      <p:pic>
        <p:nvPicPr>
          <p:cNvPr id="6" name="그림 5" descr="배경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D:\Bakcup_100316\바탕 화면\[엔팩]\엔팩's\PT작업\소스's\bg1_0a.png"/>
          <p:cNvPicPr>
            <a:picLocks noChangeAspect="1" noChangeArrowheads="1"/>
          </p:cNvPicPr>
          <p:nvPr userDrawn="1"/>
        </p:nvPicPr>
        <p:blipFill>
          <a:blip r:embed="rId4" cstate="print"/>
          <a:srcRect t="41811"/>
          <a:stretch>
            <a:fillRect/>
          </a:stretch>
        </p:blipFill>
        <p:spPr bwMode="auto">
          <a:xfrm>
            <a:off x="0" y="2846387"/>
            <a:ext cx="9144000" cy="3993247"/>
          </a:xfrm>
          <a:prstGeom prst="rect">
            <a:avLst/>
          </a:prstGeom>
          <a:noFill/>
        </p:spPr>
      </p:pic>
      <p:sp>
        <p:nvSpPr>
          <p:cNvPr id="11" name="자유형 10"/>
          <p:cNvSpPr/>
          <p:nvPr userDrawn="1"/>
        </p:nvSpPr>
        <p:spPr>
          <a:xfrm>
            <a:off x="214282" y="214290"/>
            <a:ext cx="8715436" cy="6143668"/>
          </a:xfrm>
          <a:custGeom>
            <a:avLst/>
            <a:gdLst>
              <a:gd name="connsiteX0" fmla="*/ 0 w 8429684"/>
              <a:gd name="connsiteY0" fmla="*/ 92830 h 3921861"/>
              <a:gd name="connsiteX1" fmla="*/ 27189 w 8429684"/>
              <a:gd name="connsiteY1" fmla="*/ 27189 h 3921861"/>
              <a:gd name="connsiteX2" fmla="*/ 92830 w 8429684"/>
              <a:gd name="connsiteY2" fmla="*/ 0 h 3921861"/>
              <a:gd name="connsiteX3" fmla="*/ 8336854 w 8429684"/>
              <a:gd name="connsiteY3" fmla="*/ 0 h 3921861"/>
              <a:gd name="connsiteX4" fmla="*/ 8402495 w 8429684"/>
              <a:gd name="connsiteY4" fmla="*/ 27189 h 3921861"/>
              <a:gd name="connsiteX5" fmla="*/ 8429684 w 8429684"/>
              <a:gd name="connsiteY5" fmla="*/ 92830 h 3921861"/>
              <a:gd name="connsiteX6" fmla="*/ 8429684 w 8429684"/>
              <a:gd name="connsiteY6" fmla="*/ 3829031 h 3921861"/>
              <a:gd name="connsiteX7" fmla="*/ 8402495 w 8429684"/>
              <a:gd name="connsiteY7" fmla="*/ 3894672 h 3921861"/>
              <a:gd name="connsiteX8" fmla="*/ 8336854 w 8429684"/>
              <a:gd name="connsiteY8" fmla="*/ 3921861 h 3921861"/>
              <a:gd name="connsiteX9" fmla="*/ 92830 w 8429684"/>
              <a:gd name="connsiteY9" fmla="*/ 3921861 h 3921861"/>
              <a:gd name="connsiteX10" fmla="*/ 27189 w 8429684"/>
              <a:gd name="connsiteY10" fmla="*/ 3894672 h 3921861"/>
              <a:gd name="connsiteX11" fmla="*/ 0 w 8429684"/>
              <a:gd name="connsiteY11" fmla="*/ 3829031 h 3921861"/>
              <a:gd name="connsiteX12" fmla="*/ 0 w 8429684"/>
              <a:gd name="connsiteY12" fmla="*/ 92830 h 3921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29684" h="3921861">
                <a:moveTo>
                  <a:pt x="0" y="92830"/>
                </a:moveTo>
                <a:cubicBezTo>
                  <a:pt x="0" y="68210"/>
                  <a:pt x="9780" y="44598"/>
                  <a:pt x="27189" y="27189"/>
                </a:cubicBezTo>
                <a:cubicBezTo>
                  <a:pt x="44598" y="9780"/>
                  <a:pt x="68210" y="0"/>
                  <a:pt x="92830" y="0"/>
                </a:cubicBezTo>
                <a:lnTo>
                  <a:pt x="8336854" y="0"/>
                </a:lnTo>
                <a:cubicBezTo>
                  <a:pt x="8361474" y="0"/>
                  <a:pt x="8385086" y="9780"/>
                  <a:pt x="8402495" y="27189"/>
                </a:cubicBezTo>
                <a:cubicBezTo>
                  <a:pt x="8419904" y="44598"/>
                  <a:pt x="8429684" y="68210"/>
                  <a:pt x="8429684" y="92830"/>
                </a:cubicBezTo>
                <a:lnTo>
                  <a:pt x="8429684" y="3829031"/>
                </a:lnTo>
                <a:cubicBezTo>
                  <a:pt x="8429684" y="3853651"/>
                  <a:pt x="8419904" y="3877263"/>
                  <a:pt x="8402495" y="3894672"/>
                </a:cubicBezTo>
                <a:cubicBezTo>
                  <a:pt x="8385086" y="3912081"/>
                  <a:pt x="8361474" y="3921861"/>
                  <a:pt x="8336854" y="3921861"/>
                </a:cubicBezTo>
                <a:lnTo>
                  <a:pt x="92830" y="3921861"/>
                </a:lnTo>
                <a:cubicBezTo>
                  <a:pt x="68210" y="3921861"/>
                  <a:pt x="44598" y="3912081"/>
                  <a:pt x="27189" y="3894672"/>
                </a:cubicBezTo>
                <a:cubicBezTo>
                  <a:pt x="9780" y="3877263"/>
                  <a:pt x="0" y="3853651"/>
                  <a:pt x="0" y="3829031"/>
                </a:cubicBezTo>
                <a:lnTo>
                  <a:pt x="0" y="9283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7929586" y="6557009"/>
            <a:ext cx="7292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29FC358-0B6B-4F76-85D3-809AC531D34F}" type="slidenum">
              <a:rPr lang="ko-KR" altLang="en-US" sz="1200" b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‹#›</a:t>
            </a:fld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8507301" y="6581723"/>
            <a:ext cx="7292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 30</a:t>
            </a:r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빈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77" b="4456"/>
          <a:stretch>
            <a:fillRect/>
          </a:stretch>
        </p:blipFill>
        <p:spPr>
          <a:xfrm>
            <a:off x="0" y="6564428"/>
            <a:ext cx="9144000" cy="45719"/>
          </a:xfrm>
          <a:prstGeom prst="rect">
            <a:avLst/>
          </a:prstGeom>
        </p:spPr>
      </p:pic>
      <p:pic>
        <p:nvPicPr>
          <p:cNvPr id="6" name="그림 5" descr="배경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D:\Bakcup_100316\바탕 화면\[엔팩]\엔팩's\PT작업\소스's\bg1_0a.png"/>
          <p:cNvPicPr>
            <a:picLocks noChangeAspect="1" noChangeArrowheads="1"/>
          </p:cNvPicPr>
          <p:nvPr userDrawn="1"/>
        </p:nvPicPr>
        <p:blipFill>
          <a:blip r:embed="rId4" cstate="print"/>
          <a:srcRect t="41811"/>
          <a:stretch>
            <a:fillRect/>
          </a:stretch>
        </p:blipFill>
        <p:spPr bwMode="auto">
          <a:xfrm>
            <a:off x="0" y="2846387"/>
            <a:ext cx="9144000" cy="399324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 userDrawn="1"/>
        </p:nvSpPr>
        <p:spPr>
          <a:xfrm>
            <a:off x="7929586" y="6557009"/>
            <a:ext cx="7292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29FC358-0B6B-4F76-85D3-809AC531D34F}" type="slidenum">
              <a:rPr lang="ko-KR" altLang="en-US" sz="1200" b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‹#›</a:t>
            </a:fld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8507301" y="6581723"/>
            <a:ext cx="7292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 30</a:t>
            </a:r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77" b="4456"/>
          <a:stretch>
            <a:fillRect/>
          </a:stretch>
        </p:blipFill>
        <p:spPr>
          <a:xfrm>
            <a:off x="0" y="6564428"/>
            <a:ext cx="9144000" cy="45719"/>
          </a:xfrm>
          <a:prstGeom prst="rect">
            <a:avLst/>
          </a:prstGeom>
        </p:spPr>
      </p:pic>
      <p:pic>
        <p:nvPicPr>
          <p:cNvPr id="6" name="그림 5" descr="배경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D:\Bakcup_100316\바탕 화면\[엔팩]\엔팩's\PT작업\소스's\bg1_0a.png"/>
          <p:cNvPicPr>
            <a:picLocks noChangeAspect="1" noChangeArrowheads="1"/>
          </p:cNvPicPr>
          <p:nvPr userDrawn="1"/>
        </p:nvPicPr>
        <p:blipFill>
          <a:blip r:embed="rId4" cstate="print"/>
          <a:srcRect t="41811"/>
          <a:stretch>
            <a:fillRect/>
          </a:stretch>
        </p:blipFill>
        <p:spPr bwMode="auto">
          <a:xfrm>
            <a:off x="0" y="2846387"/>
            <a:ext cx="9144000" cy="399324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커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5914" t="11510" r="57826" b="303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53"/>
          <p:cNvPicPr>
            <a:picLocks noChangeAspect="1" noChangeArrowheads="1"/>
          </p:cNvPicPr>
          <p:nvPr userDrawn="1"/>
        </p:nvPicPr>
        <p:blipFill>
          <a:blip r:embed="rId2" cstate="print"/>
          <a:srcRect t="85251"/>
          <a:stretch>
            <a:fillRect/>
          </a:stretch>
        </p:blipFill>
        <p:spPr bwMode="auto">
          <a:xfrm>
            <a:off x="-108520" y="4644898"/>
            <a:ext cx="9252520" cy="219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 userDrawn="1"/>
        </p:nvSpPr>
        <p:spPr>
          <a:xfrm>
            <a:off x="0" y="2276872"/>
            <a:ext cx="9144000" cy="2376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3" descr="D:\[엔팩]\엔팩's\PT작업\소스's\ppt 템플릿\BG\line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71424" y="2852936"/>
            <a:ext cx="10177268" cy="1285875"/>
          </a:xfrm>
          <a:prstGeom prst="rect">
            <a:avLst/>
          </a:prstGeom>
          <a:noFill/>
        </p:spPr>
      </p:pic>
      <p:pic>
        <p:nvPicPr>
          <p:cNvPr id="10" name="Picture 2" descr="53"/>
          <p:cNvPicPr>
            <a:picLocks noChangeAspect="1" noChangeArrowheads="1"/>
          </p:cNvPicPr>
          <p:nvPr userDrawn="1"/>
        </p:nvPicPr>
        <p:blipFill>
          <a:blip r:embed="rId2" cstate="print"/>
          <a:srcRect t="85251"/>
          <a:stretch>
            <a:fillRect/>
          </a:stretch>
        </p:blipFill>
        <p:spPr bwMode="auto">
          <a:xfrm>
            <a:off x="-108520" y="2284013"/>
            <a:ext cx="9252520" cy="219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7439" y="114571"/>
            <a:ext cx="6829444" cy="582594"/>
          </a:xfr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D0062A5C-BB22-4DBE-ADD1-3FE35BB72D8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6" name="그림 7" descr="슬로건_w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13" y="6402388"/>
            <a:ext cx="20288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 userDrawn="1"/>
        </p:nvSpPr>
        <p:spPr>
          <a:xfrm>
            <a:off x="7929586" y="6557009"/>
            <a:ext cx="7292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29FC358-0B6B-4F76-85D3-809AC531D34F}" type="slidenum">
              <a:rPr lang="ko-KR" altLang="en-US" sz="1200" b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‹#›</a:t>
            </a:fld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8507301" y="6581723"/>
            <a:ext cx="7292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 30</a:t>
            </a:r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_b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master2.jpg"/>
          <p:cNvPicPr>
            <a:picLocks noChangeAspect="1"/>
          </p:cNvPicPr>
          <p:nvPr userDrawn="1"/>
        </p:nvPicPr>
        <p:blipFill>
          <a:blip r:embed="rId2" cstate="print"/>
          <a:srcRect l="290" r="290" b="206"/>
          <a:stretch>
            <a:fillRect/>
          </a:stretch>
        </p:blipFill>
        <p:spPr>
          <a:xfrm>
            <a:off x="-82378" y="-65314"/>
            <a:ext cx="9308756" cy="6985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중점추진과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77" b="4456"/>
          <a:stretch>
            <a:fillRect/>
          </a:stretch>
        </p:blipFill>
        <p:spPr>
          <a:xfrm>
            <a:off x="0" y="6523968"/>
            <a:ext cx="9144000" cy="45719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3892380" y="6557009"/>
            <a:ext cx="7292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29FC358-0B6B-4F76-85D3-809AC531D34F}" type="slidenum">
              <a:rPr lang="ko-KR" altLang="en-US" sz="1200" b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‹#›</a:t>
            </a:fld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4470095" y="6581723"/>
            <a:ext cx="7292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 12</a:t>
            </a:r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6" name="그림 5" descr="마스터.png"/>
          <p:cNvPicPr>
            <a:picLocks noChangeAspect="1"/>
          </p:cNvPicPr>
          <p:nvPr userDrawn="1"/>
        </p:nvPicPr>
        <p:blipFill>
          <a:blip r:embed="rId3" cstate="print"/>
          <a:srcRect r="16138" b="53150"/>
          <a:stretch>
            <a:fillRect/>
          </a:stretch>
        </p:blipFill>
        <p:spPr>
          <a:xfrm>
            <a:off x="0" y="0"/>
            <a:ext cx="9144000" cy="3212976"/>
          </a:xfrm>
          <a:prstGeom prst="rect">
            <a:avLst/>
          </a:prstGeom>
        </p:spPr>
      </p:pic>
      <p:sp>
        <p:nvSpPr>
          <p:cNvPr id="110594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중점추진과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마스터.png"/>
          <p:cNvPicPr>
            <a:picLocks noChangeAspect="1"/>
          </p:cNvPicPr>
          <p:nvPr userDrawn="1"/>
        </p:nvPicPr>
        <p:blipFill>
          <a:blip r:embed="rId2" cstate="print"/>
          <a:srcRect r="16138" b="53150"/>
          <a:stretch>
            <a:fillRect/>
          </a:stretch>
        </p:blipFill>
        <p:spPr>
          <a:xfrm>
            <a:off x="0" y="0"/>
            <a:ext cx="9144000" cy="3212976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7929586" y="6557009"/>
            <a:ext cx="7292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29FC358-0B6B-4F76-85D3-809AC531D34F}" type="slidenum">
              <a:rPr lang="ko-KR" altLang="en-US" sz="1200" b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‹#›</a:t>
            </a:fld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8507301" y="6581723"/>
            <a:ext cx="7292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 27</a:t>
            </a:r>
            <a:endParaRPr lang="ko-KR" altLang="en-US" sz="7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중점추진과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마스터.png"/>
          <p:cNvPicPr>
            <a:picLocks noChangeAspect="1"/>
          </p:cNvPicPr>
          <p:nvPr userDrawn="1"/>
        </p:nvPicPr>
        <p:blipFill>
          <a:blip r:embed="rId2" cstate="print"/>
          <a:srcRect r="16138" b="53150"/>
          <a:stretch>
            <a:fillRect/>
          </a:stretch>
        </p:blipFill>
        <p:spPr>
          <a:xfrm>
            <a:off x="0" y="0"/>
            <a:ext cx="9144000" cy="321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31468" t="11510" r="59113" b="8719"/>
          <a:stretch>
            <a:fillRect/>
          </a:stretch>
        </p:blipFill>
        <p:spPr bwMode="auto">
          <a:xfrm>
            <a:off x="6768752" y="0"/>
            <a:ext cx="23752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53"/>
          <p:cNvPicPr>
            <a:picLocks noChangeAspect="1" noChangeArrowheads="1"/>
          </p:cNvPicPr>
          <p:nvPr userDrawn="1"/>
        </p:nvPicPr>
        <p:blipFill>
          <a:blip r:embed="rId3" cstate="print"/>
          <a:srcRect t="85251"/>
          <a:stretch>
            <a:fillRect/>
          </a:stretch>
        </p:blipFill>
        <p:spPr bwMode="auto">
          <a:xfrm rot="16200000">
            <a:off x="3449326" y="3319426"/>
            <a:ext cx="6858000" cy="219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AD2B6-3D88-40AC-8B27-77E60855EFE7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698E8F-1708-42D0-A125-A57D68DBF0A3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97BE01-1F18-46F5-A3F2-688B23DB0186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2A5F5-E794-4469-B1A3-7A8B28E5C9EE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D3E8C6-D90E-4D5C-A2C4-BA8DB504401A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62D9B-6A6B-42DB-AD54-5DD13871716E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22BF61-DDF5-494C-A9DD-258F5C5E0A66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5FB91-7D21-4836-BAA7-F10CF9D8D485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B936C5D-C212-4102-9A22-6F6C052CF063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3D8C82-BBED-4D53-A8C1-6251F13FA598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7A4260-E6D5-4FE6-AEBD-ADBDEBD818B3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4D77C5-5C02-4D19-BAC0-0560D3BDBF4E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722DF8-7D69-428B-80C3-C740C8579AE1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AD18E8-FCD4-4E7D-90CB-085F12F0C4B8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EFF062-1190-4E49-B938-C66660DA73CA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8B0AFD-7650-4FAE-B6C3-3FBF48F3CC4B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6F49D3-15A1-4FB4-8525-1F28665E4072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6DAA6-B5CB-4531-9C6F-47AC75BAA284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24A7ED-3625-4702-9B4B-536478883156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D0E86-6564-4C2B-BC55-46DCB6B810F2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733A85-C916-4682-9CD8-7C4D8AEEDFCB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AA932-F2EE-4E9E-8D7D-9B436D46EB89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1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6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11A2A-92DB-4B66-A04A-FB21F3E2483C}" type="datetimeFigureOut">
              <a:rPr lang="ko-KR" altLang="en-US" smtClean="0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40C5-2E56-435A-B124-FB93DB55D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7" r:id="rId12"/>
    <p:sldLayoutId id="2147483664" r:id="rId13"/>
    <p:sldLayoutId id="2147483663" r:id="rId14"/>
    <p:sldLayoutId id="2147483661" r:id="rId15"/>
    <p:sldLayoutId id="2147483665" r:id="rId16"/>
    <p:sldLayoutId id="2147483666" r:id="rId17"/>
    <p:sldLayoutId id="2147483668" r:id="rId18"/>
    <p:sldLayoutId id="2147483669" r:id="rId19"/>
    <p:sldLayoutId id="2147483671" r:id="rId20"/>
    <p:sldLayoutId id="2147483672" r:id="rId21"/>
    <p:sldLayoutId id="2147483670" r:id="rId2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  <a:latin typeface="맑은 고딕"/>
              </a:defRPr>
            </a:lvl1pPr>
          </a:lstStyle>
          <a:p>
            <a:fld id="{0A63DA9F-87E7-4323-8A95-A7876770F730}" type="datetimeFigureOut">
              <a:rPr lang="ko-KR" altLang="en-US"/>
              <a:pPr/>
              <a:t>2021-04-19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맑은 고딕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  <a:latin typeface="맑은 고딕"/>
              </a:defRPr>
            </a:lvl1pPr>
          </a:lstStyle>
          <a:p>
            <a:fld id="{08C3D03A-C725-45C6-85FF-40FA60568616}" type="slidenum">
              <a:rPr lang="ko-KR" altLang="en-US"/>
              <a:pPr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877" b="4456"/>
          <a:stretch>
            <a:fillRect/>
          </a:stretch>
        </p:blipFill>
        <p:spPr>
          <a:xfrm>
            <a:off x="-323882" y="-23813"/>
            <a:ext cx="9772682" cy="1000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맑은 고딕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맑은 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맑은 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맑은 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맑은 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맑은 고딕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b3"/>
          <p:cNvPicPr>
            <a:picLocks noChangeAspect="1" noChangeArrowheads="1"/>
          </p:cNvPicPr>
          <p:nvPr userDrawn="1"/>
        </p:nvPicPr>
        <p:blipFill>
          <a:blip r:embed="rId13" cstate="print"/>
          <a:srcRect b="19872"/>
          <a:stretch>
            <a:fillRect/>
          </a:stretch>
        </p:blipFill>
        <p:spPr bwMode="auto">
          <a:xfrm>
            <a:off x="0" y="-1714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568" descr="빛"/>
          <p:cNvPicPr>
            <a:picLocks noChangeAspect="1" noChangeArrowheads="1"/>
          </p:cNvPicPr>
          <p:nvPr userDrawn="1"/>
        </p:nvPicPr>
        <p:blipFill>
          <a:blip r:embed="rId14" cstate="print"/>
          <a:srcRect l="58646" b="44444"/>
          <a:stretch>
            <a:fillRect/>
          </a:stretch>
        </p:blipFill>
        <p:spPr bwMode="auto">
          <a:xfrm>
            <a:off x="6732588" y="-4763"/>
            <a:ext cx="2160587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슬라이드 번호 개체 틀 4"/>
          <p:cNvSpPr txBox="1">
            <a:spLocks/>
          </p:cNvSpPr>
          <p:nvPr userDrawn="1"/>
        </p:nvSpPr>
        <p:spPr>
          <a:xfrm>
            <a:off x="3479800" y="6132537"/>
            <a:ext cx="2143125" cy="527050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옥션고딕 L" pitchFamily="2" charset="-127"/>
                <a:ea typeface="옥션고딕 L" pitchFamily="2" charset="-127"/>
              </a:rPr>
              <a:t>- </a:t>
            </a:r>
            <a:fld id="{8C9C2726-73D7-412F-BA19-1091F1663751}" type="slidenum">
              <a:rPr kumimoji="0"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옥션고딕 L" pitchFamily="2" charset="-127"/>
                <a:ea typeface="옥션고딕 L" pitchFamily="2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kumimoji="0"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옥션고딕 L" pitchFamily="2" charset="-127"/>
                <a:ea typeface="옥션고딕 L" pitchFamily="2" charset="-127"/>
              </a:rPr>
              <a:t> </a:t>
            </a:r>
            <a:r>
              <a:rPr kumimoji="0"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옥션고딕 L" pitchFamily="2" charset="-127"/>
                <a:ea typeface="옥션고딕 L" pitchFamily="2" charset="-127"/>
              </a:rPr>
              <a:t>-</a:t>
            </a:r>
            <a:endParaRPr kumimoji="0"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옥션고딕 L" pitchFamily="2" charset="-127"/>
              <a:ea typeface="옥션고딕 L" pitchFamily="2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간지"/>
          <p:cNvPicPr>
            <a:picLocks noChangeAspect="1" noChangeArrowheads="1"/>
          </p:cNvPicPr>
          <p:nvPr userDrawn="1"/>
        </p:nvPicPr>
        <p:blipFill>
          <a:blip r:embed="rId13" cstate="print"/>
          <a:srcRect l="256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8.jpeg"/><Relationship Id="rId4" Type="http://schemas.openxmlformats.org/officeDocument/2006/relationships/hyperlink" Target="http://www.google.co.kr/url?sa=i&amp;rct=j&amp;q=&amp;esrc=s&amp;source=images&amp;cd=&amp;cad=rja&amp;uact=8&amp;docid=0xSEhOGudwzAMM&amp;tbnid=n6jFfD52KPFNUM:&amp;ved=0CAUQjRw&amp;url=http://rotc2416.tistory.com/393&amp;ei=0NaCU_z5BYXy8QWqxoKwBg&amp;bvm=bv.67720277,d.dGc&amp;psig=AFQjCNFTy0XCzMCGBZa5JVK02sF7CIkKqg&amp;ust=1401169984959098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581812" y="1048976"/>
            <a:ext cx="6310668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36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OOO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국문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b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</a:br>
            <a:r>
              <a:rPr lang="en-US" altLang="ko-KR" sz="36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OOO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영문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pic>
        <p:nvPicPr>
          <p:cNvPr id="8" name="Picture 3" descr="C:\Documents and Settings\Aone\바탕 화면\표지_01_0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1033" t="4073" r="54607" b="65784"/>
          <a:stretch>
            <a:fillRect/>
          </a:stretch>
        </p:blipFill>
        <p:spPr bwMode="auto">
          <a:xfrm>
            <a:off x="0" y="5877272"/>
            <a:ext cx="1020487" cy="980728"/>
          </a:xfrm>
          <a:prstGeom prst="rect">
            <a:avLst/>
          </a:prstGeom>
          <a:noFill/>
        </p:spPr>
      </p:pic>
      <p:pic>
        <p:nvPicPr>
          <p:cNvPr id="86020" name="Picture 4" descr="http://cfile26.uf.tistory.com/image/1128F9384DA9C22827CAF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63282" y="5949280"/>
            <a:ext cx="1080718" cy="908720"/>
          </a:xfrm>
          <a:prstGeom prst="rect">
            <a:avLst/>
          </a:prstGeom>
          <a:noFill/>
        </p:spPr>
      </p:pic>
      <p:sp>
        <p:nvSpPr>
          <p:cNvPr id="374" name="TextBox 373"/>
          <p:cNvSpPr txBox="1"/>
          <p:nvPr/>
        </p:nvSpPr>
        <p:spPr>
          <a:xfrm>
            <a:off x="179512" y="188640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’21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年 제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0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차 국가연구시설장비심의위원회 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상시심의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376" name="TextBox 375"/>
          <p:cNvSpPr txBox="1"/>
          <p:nvPr/>
        </p:nvSpPr>
        <p:spPr>
          <a:xfrm>
            <a:off x="1780016" y="3807272"/>
            <a:ext cx="5888328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장비심의번호 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: </a:t>
            </a: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상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변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)21-OOO</a:t>
            </a:r>
          </a:p>
          <a:p>
            <a:pPr>
              <a:lnSpc>
                <a:spcPct val="120000"/>
              </a:lnSpc>
            </a:pP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발표일자        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: 2021</a:t>
            </a: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年 </a:t>
            </a:r>
            <a:r>
              <a:rPr lang="en-US" altLang="ko-KR" sz="2800" b="1" dirty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O</a:t>
            </a: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月 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OO</a:t>
            </a: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日</a:t>
            </a:r>
            <a:endParaRPr lang="en-US" altLang="ko-KR" sz="2800" b="1" dirty="0" smtClean="0">
              <a:ln w="3175" cmpd="sng">
                <a:noFill/>
                <a:prstDash val="solid"/>
              </a:ln>
              <a:gradFill flip="none" rotWithShape="1">
                <a:gsLst>
                  <a:gs pos="0">
                    <a:schemeClr val="tx2">
                      <a:lumMod val="50000"/>
                    </a:schemeClr>
                  </a:gs>
                  <a:gs pos="50000">
                    <a:srgbClr val="0066CC">
                      <a:shade val="67500"/>
                      <a:satMod val="115000"/>
                    </a:srgbClr>
                  </a:gs>
                  <a:gs pos="100000">
                    <a:srgbClr val="0066CC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신청기관        </a:t>
            </a:r>
            <a:r>
              <a:rPr lang="en-US" altLang="ko-KR" sz="28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: OOO</a:t>
            </a:r>
            <a:endParaRPr lang="ko-KR" altLang="en-US" sz="2800" b="1" dirty="0" smtClean="0">
              <a:ln w="3175" cmpd="sng">
                <a:noFill/>
                <a:prstDash val="solid"/>
              </a:ln>
              <a:gradFill flip="none" rotWithShape="1">
                <a:gsLst>
                  <a:gs pos="0">
                    <a:schemeClr val="tx2">
                      <a:lumMod val="50000"/>
                    </a:schemeClr>
                  </a:gs>
                  <a:gs pos="50000">
                    <a:srgbClr val="0066CC">
                      <a:shade val="67500"/>
                      <a:satMod val="115000"/>
                    </a:srgbClr>
                  </a:gs>
                  <a:gs pos="100000">
                    <a:srgbClr val="0066CC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75" name="TextBox 374"/>
          <p:cNvSpPr txBox="1"/>
          <p:nvPr/>
        </p:nvSpPr>
        <p:spPr>
          <a:xfrm>
            <a:off x="938300" y="1412776"/>
            <a:ext cx="187514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36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장비명 </a:t>
            </a:r>
            <a:r>
              <a:rPr lang="en-US" altLang="ko-KR" sz="3600" b="1" dirty="0" smtClean="0">
                <a:ln w="3175" cmpd="sng">
                  <a:noFill/>
                  <a:prstDash val="solid"/>
                </a:ln>
                <a:gradFill flip="none" rotWithShape="1">
                  <a:gsLst>
                    <a:gs pos="0">
                      <a:schemeClr val="tx2">
                        <a:lumMod val="50000"/>
                      </a:schemeClr>
                    </a:gs>
                    <a:gs pos="50000">
                      <a:srgbClr val="0066CC">
                        <a:shade val="67500"/>
                        <a:satMod val="115000"/>
                      </a:srgbClr>
                    </a:gs>
                    <a:gs pos="100000">
                      <a:srgbClr val="0066CC">
                        <a:shade val="100000"/>
                        <a:satMod val="115000"/>
                      </a:srgbClr>
                    </a:gs>
                  </a:gsLst>
                  <a:lin ang="5400000" scaled="1"/>
                  <a:tileRect/>
                </a:gradFill>
                <a:latin typeface="나눔고딕 ExtraBold" pitchFamily="50" charset="-127"/>
                <a:ea typeface="나눔고딕 ExtraBold" pitchFamily="50" charset="-127"/>
              </a:rPr>
              <a:t>:</a:t>
            </a:r>
            <a:endParaRPr lang="ko-KR" altLang="en-US" sz="3600" b="1" dirty="0" smtClean="0">
              <a:ln w="3175" cmpd="sng">
                <a:noFill/>
                <a:prstDash val="solid"/>
              </a:ln>
              <a:gradFill flip="none" rotWithShape="1">
                <a:gsLst>
                  <a:gs pos="0">
                    <a:schemeClr val="tx2">
                      <a:lumMod val="50000"/>
                    </a:schemeClr>
                  </a:gs>
                  <a:gs pos="50000">
                    <a:srgbClr val="0066CC">
                      <a:shade val="67500"/>
                      <a:satMod val="115000"/>
                    </a:srgbClr>
                  </a:gs>
                  <a:gs pos="100000">
                    <a:srgbClr val="0066CC">
                      <a:shade val="100000"/>
                      <a:satMod val="115000"/>
                    </a:srgbClr>
                  </a:gs>
                </a:gsLst>
                <a:lin ang="5400000" scaled="1"/>
                <a:tileRect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□ </a:t>
            </a:r>
            <a:r>
              <a:rPr kumimoji="1" lang="ko-KR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 pitchFamily="2" charset="-127"/>
                <a:cs typeface="굴림" pitchFamily="50" charset="-127"/>
              </a:rPr>
              <a:t>장비명</a:t>
            </a:r>
            <a:endParaRPr kumimoji="1" 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" name="그룹 34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3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4" name="그룹 43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48" name="직사각형 47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49" name="직사각형 48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5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46" name="직사각형 45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47" name="직사각형 46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38" name="직사각형 37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사업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(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)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>
            <a:off x="213420" y="74344"/>
            <a:ext cx="32255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사업</a:t>
            </a:r>
            <a:r>
              <a:rPr lang="en-US" altLang="ko-KR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(</a:t>
            </a: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연구</a:t>
            </a:r>
            <a:r>
              <a:rPr lang="en-US" altLang="ko-KR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)</a:t>
            </a: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 개요</a:t>
            </a:r>
          </a:p>
        </p:txBody>
      </p:sp>
      <p:pic>
        <p:nvPicPr>
          <p:cNvPr id="35" name="Picture 7" descr="우화살_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39093" y="479951"/>
            <a:ext cx="1922968" cy="508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342493" y="3787531"/>
            <a:ext cx="2743999" cy="2521789"/>
          </a:xfrm>
          <a:prstGeom prst="rect">
            <a:avLst/>
          </a:prstGeom>
          <a:solidFill>
            <a:srgbClr val="CBD1E3"/>
          </a:solidFill>
          <a:ln w="19050" cap="flat" cmpd="sng" algn="ctr">
            <a:solidFill>
              <a:sysClr val="window" lastClr="FFFFFF"/>
            </a:solidFill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52504" y="4037586"/>
            <a:ext cx="2746375" cy="170497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◆ </a:t>
            </a:r>
            <a:r>
              <a:rPr lang="en-US" altLang="ko-KR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OOO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◆ OOO</a:t>
            </a:r>
            <a:endParaRPr kumimoji="0" lang="en-US" altLang="ko-KR" sz="14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9" name="양쪽 모서리가 둥근 사각형 38"/>
          <p:cNvSpPr/>
          <p:nvPr/>
        </p:nvSpPr>
        <p:spPr>
          <a:xfrm flipV="1">
            <a:off x="527561" y="3453727"/>
            <a:ext cx="2417231" cy="63362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2E7AB"/>
          </a:solidFill>
          <a:ln w="19050" cap="flat" cmpd="sng" algn="ctr">
            <a:noFill/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5750" y="3485310"/>
            <a:ext cx="1986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세부목표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1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3195793" y="3787531"/>
            <a:ext cx="2746810" cy="2521789"/>
          </a:xfrm>
          <a:prstGeom prst="rect">
            <a:avLst/>
          </a:prstGeom>
          <a:solidFill>
            <a:srgbClr val="CBD1E3"/>
          </a:solidFill>
          <a:ln w="19050" cap="flat" cmpd="sng" algn="ctr">
            <a:solidFill>
              <a:sysClr val="window" lastClr="FFFFFF"/>
            </a:solidFill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42" name="양쪽 모서리가 둥근 사각형 41"/>
          <p:cNvSpPr/>
          <p:nvPr/>
        </p:nvSpPr>
        <p:spPr>
          <a:xfrm flipV="1">
            <a:off x="3351084" y="3453726"/>
            <a:ext cx="2436229" cy="63362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2E7AB"/>
          </a:solidFill>
          <a:ln w="19050" cap="flat" cmpd="sng" algn="ctr">
            <a:noFill/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39680" y="3485310"/>
            <a:ext cx="24590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세부목표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2</a:t>
            </a:r>
            <a:endParaRPr kumimoji="0" lang="ko-KR" altLang="en-US" sz="16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196011" y="4100558"/>
            <a:ext cx="2746375" cy="170497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◆ </a:t>
            </a:r>
            <a:r>
              <a:rPr kumimoji="0" lang="en-US" altLang="ko-KR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OOO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◆ </a:t>
            </a:r>
            <a:r>
              <a:rPr lang="en-US" altLang="ko-KR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OOO</a:t>
            </a:r>
            <a:endParaRPr kumimoji="0" lang="en-US" altLang="ko-KR" sz="1400" b="1" kern="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6064517" y="3787531"/>
            <a:ext cx="2746810" cy="2521789"/>
          </a:xfrm>
          <a:prstGeom prst="rect">
            <a:avLst/>
          </a:prstGeom>
          <a:solidFill>
            <a:srgbClr val="CBD1E3"/>
          </a:solidFill>
          <a:ln w="19050" cap="flat" cmpd="sng" algn="ctr">
            <a:solidFill>
              <a:sysClr val="window" lastClr="FFFFFF"/>
            </a:solidFill>
            <a:prstDash val="solid"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53" name="양쪽 모서리가 둥근 사각형 52"/>
          <p:cNvSpPr/>
          <p:nvPr/>
        </p:nvSpPr>
        <p:spPr>
          <a:xfrm flipV="1">
            <a:off x="6219808" y="3453726"/>
            <a:ext cx="2436229" cy="63362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2E7AB"/>
          </a:solidFill>
          <a:ln w="19050" cap="flat" cmpd="sng" algn="ctr">
            <a:noFill/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208404" y="3464290"/>
            <a:ext cx="24590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세부목표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3</a:t>
            </a:r>
            <a:endParaRPr kumimoji="0" lang="ko-KR" altLang="en-US" sz="16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6146105" y="4028550"/>
            <a:ext cx="2746375" cy="170497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◆ </a:t>
            </a:r>
            <a:r>
              <a:rPr kumimoji="0" lang="en-US" altLang="ko-KR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OOO</a:t>
            </a:r>
            <a:endParaRPr kumimoji="0" lang="en-US" altLang="ko-KR" sz="14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◆ </a:t>
            </a:r>
            <a:r>
              <a:rPr kumimoji="0" lang="en-US" altLang="ko-KR" sz="1400" b="1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OOO</a:t>
            </a:r>
            <a:endParaRPr kumimoji="0" lang="en-US" altLang="ko-KR" sz="14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539552" y="2420888"/>
            <a:ext cx="828092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최종 목표 및 세부 목표를 기입하시되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세부 목표는 추가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삭제 가능합니다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.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59" name="AutoShape 27"/>
          <p:cNvSpPr>
            <a:spLocks noChangeArrowheads="1"/>
          </p:cNvSpPr>
          <p:nvPr/>
        </p:nvSpPr>
        <p:spPr bwMode="gray">
          <a:xfrm>
            <a:off x="1676400" y="1196752"/>
            <a:ext cx="5791200" cy="72008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B0AF7A">
                  <a:gamma/>
                  <a:shade val="46275"/>
                  <a:invGamma/>
                </a:srgbClr>
              </a:gs>
              <a:gs pos="50000">
                <a:srgbClr val="B0AF7A"/>
              </a:gs>
              <a:gs pos="100000">
                <a:srgbClr val="B0AF7A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 smtClean="0">
                <a:solidFill>
                  <a:srgbClr val="FFFFFF"/>
                </a:solidFill>
                <a:latin typeface="+mn-ea"/>
              </a:rPr>
              <a:t>사업</a:t>
            </a:r>
            <a:r>
              <a:rPr lang="en-US" altLang="ko-KR" sz="3200" b="1" dirty="0" smtClean="0">
                <a:solidFill>
                  <a:srgbClr val="FFFFFF"/>
                </a:solidFill>
                <a:latin typeface="+mn-ea"/>
              </a:rPr>
              <a:t>(</a:t>
            </a:r>
            <a:r>
              <a:rPr lang="ko-KR" altLang="en-US" sz="3200" b="1" dirty="0" smtClean="0">
                <a:solidFill>
                  <a:srgbClr val="FFFFFF"/>
                </a:solidFill>
                <a:latin typeface="+mn-ea"/>
              </a:rPr>
              <a:t>연구</a:t>
            </a:r>
            <a:r>
              <a:rPr lang="en-US" altLang="ko-KR" sz="3200" b="1" dirty="0" smtClean="0">
                <a:solidFill>
                  <a:srgbClr val="FFFFFF"/>
                </a:solidFill>
                <a:latin typeface="+mn-ea"/>
              </a:rPr>
              <a:t>)</a:t>
            </a:r>
            <a:r>
              <a:rPr lang="ko-KR" altLang="en-US" sz="3200" b="1" dirty="0" smtClean="0">
                <a:solidFill>
                  <a:srgbClr val="FFFFFF"/>
                </a:solidFill>
                <a:latin typeface="+mn-ea"/>
              </a:rPr>
              <a:t>의 목표</a:t>
            </a:r>
            <a:endParaRPr lang="en-US" altLang="ko-KR" sz="3200" b="1" dirty="0">
              <a:solidFill>
                <a:srgbClr val="FFFFFF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54874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구축 할 연구시설</a:t>
            </a:r>
            <a:r>
              <a:rPr lang="en-US" altLang="ko-KR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·</a:t>
            </a: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장비 개요</a:t>
            </a:r>
          </a:p>
        </p:txBody>
      </p:sp>
      <p:grpSp>
        <p:nvGrpSpPr>
          <p:cNvPr id="2" name="그룹 33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3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4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42" name="직사각형 41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43" name="직사각형 42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5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39" name="직사각형 38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40" name="직사각형 39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36" name="직사각형 35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51520" y="1268760"/>
            <a:ext cx="2901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kumimoji="1" lang="ko-KR" altLang="en-US" b="1" dirty="0" smtClean="0">
                <a:latin typeface="+mn-ea"/>
                <a:cs typeface="굴림" pitchFamily="50" charset="-127"/>
              </a:rPr>
              <a:t>□</a:t>
            </a:r>
            <a:r>
              <a:rPr kumimoji="1" lang="ko-KR" altLang="ko-KR" b="1" dirty="0" smtClean="0">
                <a:latin typeface="+mn-ea"/>
                <a:cs typeface="굴림" pitchFamily="50" charset="-127"/>
              </a:rPr>
              <a:t> </a:t>
            </a:r>
            <a:r>
              <a:rPr kumimoji="1" lang="ko-KR" altLang="en-US" b="1" dirty="0" smtClean="0">
                <a:latin typeface="+mn-ea"/>
                <a:cs typeface="굴림" pitchFamily="50" charset="-127"/>
              </a:rPr>
              <a:t>상세 사양 및 핵심 기능</a:t>
            </a:r>
            <a:endParaRPr kumimoji="1" lang="en-US" altLang="ko-KR" b="1" dirty="0" smtClean="0">
              <a:latin typeface="+mn-ea"/>
              <a:cs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347864" y="1772816"/>
            <a:ext cx="5544616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주장비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부대장비 等 신청장비에 대한 상세사양 기술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예시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 Photo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장비 해상도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OOOppi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이상 또는 </a:t>
            </a:r>
            <a:r>
              <a:rPr lang="en-US" altLang="ko-KR" sz="1400" b="1" dirty="0" err="1" smtClean="0">
                <a:solidFill>
                  <a:srgbClr val="FF0000"/>
                </a:solidFill>
              </a:rPr>
              <a:t>OOum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이상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/>
            </a:r>
            <a:br>
              <a:rPr lang="en-US" altLang="ko-KR" sz="1400" b="1" dirty="0" smtClean="0">
                <a:solidFill>
                  <a:srgbClr val="FF0000"/>
                </a:solidFill>
              </a:rPr>
            </a:br>
            <a:r>
              <a:rPr lang="en-US" altLang="ko-KR" sz="1400" b="1" dirty="0" smtClean="0">
                <a:solidFill>
                  <a:srgbClr val="FF0000"/>
                </a:solidFill>
              </a:rPr>
              <a:t>           Align accuracy </a:t>
            </a:r>
            <a:r>
              <a:rPr lang="en-US" altLang="ko-KR" sz="1400" b="1" dirty="0" err="1" smtClean="0">
                <a:solidFill>
                  <a:srgbClr val="FF0000"/>
                </a:solidFill>
              </a:rPr>
              <a:t>OOum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이하 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           Tact Time ~</a:t>
            </a:r>
            <a:r>
              <a:rPr lang="en-US" altLang="ko-KR" sz="1400" b="1" dirty="0" err="1" smtClean="0">
                <a:solidFill>
                  <a:srgbClr val="FF0000"/>
                </a:solidFill>
              </a:rPr>
              <a:t>Omin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이하 또는 </a:t>
            </a:r>
            <a:r>
              <a:rPr lang="en-US" altLang="ko-KR" sz="1400" b="1" dirty="0" err="1" smtClean="0">
                <a:solidFill>
                  <a:srgbClr val="FF0000"/>
                </a:solidFill>
              </a:rPr>
              <a:t>Osecond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이하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323528" y="1772816"/>
            <a:ext cx="2808312" cy="2160240"/>
          </a:xfrm>
          <a:prstGeom prst="rect">
            <a:avLst/>
          </a:prstGeom>
          <a:solidFill>
            <a:srgbClr val="FFFF99">
              <a:alpha val="50000"/>
            </a:srgbClr>
          </a:solidFill>
          <a:ln w="190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관련 사진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1520" y="4077072"/>
            <a:ext cx="1733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kumimoji="1" lang="ko-KR" altLang="en-US" b="1" dirty="0" smtClean="0">
                <a:latin typeface="+mn-ea"/>
                <a:cs typeface="굴림" pitchFamily="50" charset="-127"/>
              </a:rPr>
              <a:t>□</a:t>
            </a:r>
            <a:r>
              <a:rPr kumimoji="1" lang="ko-KR" altLang="ko-KR" b="1" dirty="0" smtClean="0">
                <a:latin typeface="+mn-ea"/>
                <a:cs typeface="굴림" pitchFamily="50" charset="-127"/>
              </a:rPr>
              <a:t> </a:t>
            </a:r>
            <a:r>
              <a:rPr kumimoji="1" lang="ko-KR" altLang="en-US" b="1" dirty="0" smtClean="0">
                <a:latin typeface="+mn-ea"/>
                <a:cs typeface="굴림" pitchFamily="50" charset="-127"/>
              </a:rPr>
              <a:t>장비의 용도</a:t>
            </a:r>
            <a:endParaRPr kumimoji="1" lang="en-US" altLang="ko-KR" b="1" dirty="0" smtClean="0">
              <a:latin typeface="+mn-ea"/>
              <a:cs typeface="굴림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95536" y="4506798"/>
            <a:ext cx="828092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구체적인 용도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시험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분석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교육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계측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생산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기타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직접기재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를 선택 후 기술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51520" y="5303530"/>
            <a:ext cx="2507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kumimoji="1" lang="ko-KR" altLang="en-US" b="1" dirty="0" smtClean="0">
                <a:latin typeface="+mn-ea"/>
                <a:cs typeface="굴림" pitchFamily="50" charset="-127"/>
              </a:rPr>
              <a:t>□</a:t>
            </a:r>
            <a:r>
              <a:rPr kumimoji="1" lang="ko-KR" altLang="ko-KR" b="1" dirty="0" smtClean="0">
                <a:latin typeface="+mn-ea"/>
                <a:cs typeface="굴림" pitchFamily="50" charset="-127"/>
              </a:rPr>
              <a:t> </a:t>
            </a:r>
            <a:r>
              <a:rPr kumimoji="1" lang="ko-KR" altLang="en-US" b="1" dirty="0" smtClean="0">
                <a:latin typeface="+mn-ea"/>
                <a:cs typeface="굴림" pitchFamily="50" charset="-127"/>
              </a:rPr>
              <a:t>제작사 등 기타사항</a:t>
            </a:r>
            <a:endParaRPr kumimoji="1" lang="en-US" altLang="ko-KR" b="1" dirty="0" smtClean="0">
              <a:latin typeface="+mn-ea"/>
              <a:cs typeface="굴림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95536" y="5733256"/>
            <a:ext cx="828092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제작국가명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제작사명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모델명 등 기술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36567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사업</a:t>
            </a:r>
            <a:r>
              <a:rPr lang="en-US" altLang="ko-KR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(</a:t>
            </a: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연구</a:t>
            </a:r>
            <a:r>
              <a:rPr lang="en-US" altLang="ko-KR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) </a:t>
            </a:r>
            <a:r>
              <a:rPr lang="ko-KR" altLang="en-US" sz="3600" b="1" kern="0" dirty="0" err="1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부합성</a:t>
            </a:r>
            <a:endParaRPr lang="ko-KR" altLang="en-US" sz="3600" b="1" kern="0" dirty="0" smtClean="0">
              <a:ln w="3175">
                <a:solidFill>
                  <a:schemeClr val="tx2">
                    <a:lumMod val="7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옥션고딕 B" pitchFamily="2" charset="-127"/>
              <a:ea typeface="옥션고딕 B" pitchFamily="2" charset="-127"/>
              <a:cs typeface="Arial" pitchFamily="34" charset="0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51520" y="3779748"/>
            <a:ext cx="44710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kumimoji="1" lang="ko-KR" altLang="en-US" b="1" dirty="0" smtClean="0">
                <a:latin typeface="+mn-ea"/>
                <a:cs typeface="굴림" pitchFamily="50" charset="-127"/>
              </a:rPr>
              <a:t>□</a:t>
            </a:r>
            <a:r>
              <a:rPr kumimoji="1" lang="ko-KR" altLang="ko-KR" b="1" dirty="0" smtClean="0">
                <a:latin typeface="+mn-ea"/>
                <a:cs typeface="굴림" pitchFamily="50" charset="-127"/>
              </a:rPr>
              <a:t> </a:t>
            </a:r>
            <a:r>
              <a:rPr lang="ko-KR" altLang="en-US" b="1" dirty="0" smtClean="0"/>
              <a:t>연구시설･장비의 연구목적과의 </a:t>
            </a:r>
            <a:r>
              <a:rPr lang="ko-KR" altLang="en-US" b="1" dirty="0" err="1" smtClean="0"/>
              <a:t>부합성</a:t>
            </a:r>
            <a:endParaRPr lang="ko-KR" altLang="en-US" b="1" dirty="0" smtClean="0"/>
          </a:p>
        </p:txBody>
      </p:sp>
      <p:sp>
        <p:nvSpPr>
          <p:cNvPr id="4" name="직사각형 3"/>
          <p:cNvSpPr/>
          <p:nvPr/>
        </p:nvSpPr>
        <p:spPr>
          <a:xfrm>
            <a:off x="251520" y="1268760"/>
            <a:ext cx="3778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kumimoji="1" lang="ko-KR" altLang="en-US" b="1" dirty="0" smtClean="0">
                <a:latin typeface="+mn-ea"/>
                <a:cs typeface="굴림" pitchFamily="50" charset="-127"/>
              </a:rPr>
              <a:t>□</a:t>
            </a:r>
            <a:r>
              <a:rPr kumimoji="1" lang="ko-KR" altLang="ko-KR" b="1" dirty="0" smtClean="0">
                <a:latin typeface="+mn-ea"/>
                <a:cs typeface="굴림" pitchFamily="50" charset="-127"/>
              </a:rPr>
              <a:t> </a:t>
            </a:r>
            <a:r>
              <a:rPr lang="ko-KR" altLang="en-US" b="1" dirty="0" smtClean="0"/>
              <a:t>연구시설･장비의 구축의 필요성</a:t>
            </a:r>
            <a:endParaRPr kumimoji="1" lang="en-US" altLang="ko-KR" b="1" dirty="0" smtClean="0">
              <a:latin typeface="+mn-ea"/>
              <a:cs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95536" y="4365104"/>
            <a:ext cx="828092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신청장비 도입이 본 사업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연구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내용 중 어떤 부분과 연관성이 있는지 기술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395536" y="1698486"/>
            <a:ext cx="828092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사업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연구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수행에 반드시 필요한 장비인지 기술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17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19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23" name="직사각형 22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24" name="직사각형 23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20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21" name="직사각형 20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22" name="직사각형 21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18" name="직사각형 17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377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국가전략적 필요성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249424" y="1271414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b="1" dirty="0" smtClean="0">
                <a:latin typeface="+mn-ea"/>
                <a:cs typeface="굴림" pitchFamily="50" charset="-127"/>
              </a:rPr>
              <a:t>□ 연구시설･장비의 국가적 필요성</a:t>
            </a:r>
            <a:r>
              <a:rPr kumimoji="1" lang="en-US" altLang="ko-KR" sz="1400" b="1" dirty="0" smtClean="0">
                <a:latin typeface="+mn-ea"/>
                <a:cs typeface="굴림" pitchFamily="50" charset="-127"/>
              </a:rPr>
              <a:t> 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95536" y="1700808"/>
            <a:ext cx="8712460" cy="14401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최근 수립된 국가대형연구시설구축지도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(NFRM)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과학기술기본계획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국가연구개발 중장기 투자계획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/>
            </a:r>
            <a:br>
              <a:rPr lang="ko-KR" altLang="en-US" sz="1400" b="1" dirty="0" smtClean="0">
                <a:solidFill>
                  <a:srgbClr val="FF0000"/>
                </a:solidFill>
              </a:rPr>
            </a:br>
            <a:r>
              <a:rPr lang="en-US" altLang="ko-KR" sz="1400" b="1" dirty="0" smtClean="0">
                <a:solidFill>
                  <a:srgbClr val="FF0000"/>
                </a:solidFill>
              </a:rPr>
              <a:t>  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소관 부처별 중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·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장기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R&amp;D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계획 등과 관련하여 필요성이 높은 장비인지 기술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신청 장비를 활용하여 세계를 주도할 수 있는 연구 분야가 있어 국가위상 및 경쟁력을 높일 수 있는지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/>
            </a:r>
            <a:br>
              <a:rPr lang="ko-KR" altLang="en-US" sz="1400" b="1" dirty="0" smtClean="0">
                <a:solidFill>
                  <a:srgbClr val="FF0000"/>
                </a:solidFill>
              </a:rPr>
            </a:br>
            <a:r>
              <a:rPr lang="ko-KR" altLang="en-US" sz="1400" b="1" dirty="0" smtClean="0">
                <a:solidFill>
                  <a:srgbClr val="FF0000"/>
                </a:solidFill>
              </a:rPr>
              <a:t>   확정된 연구 개발계획 또는 국제협약 이행을 위해 시급히 구축해야 하는 장비인지 기술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fontAlgn="base"/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※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연구시설･장비의 연구를 통한 타 분야</a:t>
            </a:r>
            <a:r>
              <a:rPr kumimoji="1" lang="en-US" altLang="ko-KR" sz="12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(BT, NT </a:t>
            </a:r>
            <a:r>
              <a:rPr kumimoji="1" lang="ko-KR" altLang="en-US" sz="12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等</a:t>
            </a:r>
            <a:r>
              <a:rPr kumimoji="1" lang="en-US" altLang="ko-KR" sz="12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)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와의 융합연구 및 창의적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/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독창적 연구 등 제시</a:t>
            </a:r>
            <a:endParaRPr lang="ko-KR" altLang="en-US" sz="1400" b="1" dirty="0" smtClean="0">
              <a:solidFill>
                <a:srgbClr val="FF0000"/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8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10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14" name="직사각형 13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15" name="직사각형 14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11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12" name="직사각형 11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13" name="직사각형 12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9" name="직사각형 8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377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연구장비의 </a:t>
            </a:r>
            <a:r>
              <a:rPr lang="ko-KR" altLang="en-US" sz="3600" b="1" kern="0" dirty="0" err="1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중복성</a:t>
            </a:r>
            <a:endParaRPr lang="ko-KR" altLang="en-US" sz="2800" b="1" kern="0" dirty="0" smtClean="0">
              <a:ln w="3175">
                <a:solidFill>
                  <a:schemeClr val="tx2">
                    <a:lumMod val="7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옥션고딕 B" pitchFamily="2" charset="-127"/>
              <a:ea typeface="옥션고딕 B" pitchFamily="2" charset="-127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33742" y="1263427"/>
            <a:ext cx="79206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 구축 예정 장비의 </a:t>
            </a:r>
            <a:r>
              <a:rPr lang="en-US" altLang="ko-KR" b="1" dirty="0" err="1" smtClean="0"/>
              <a:t>국내･외</a:t>
            </a:r>
            <a:r>
              <a:rPr lang="en-US" altLang="ko-KR" b="1" dirty="0" smtClean="0"/>
              <a:t> </a:t>
            </a:r>
            <a:r>
              <a:rPr lang="en-US" altLang="ko-KR" b="1" dirty="0" err="1" smtClean="0"/>
              <a:t>구축현황</a:t>
            </a:r>
            <a:endParaRPr lang="en-US" altLang="ko-KR" b="1" dirty="0"/>
          </a:p>
        </p:txBody>
      </p:sp>
      <p:grpSp>
        <p:nvGrpSpPr>
          <p:cNvPr id="8" name="그룹 7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9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12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16" name="직사각형 15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17" name="직사각형 16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13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14" name="직사각형 13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15" name="직사각형 14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10" name="직사각형 9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233742" y="4221088"/>
            <a:ext cx="85242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 기존 연구시설･장비와의 차별성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41736" y="4725144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旣구축장비가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있는 경우 기존 연구시설･장비와의 차별성을 서술 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1736" y="1628800"/>
            <a:ext cx="8712460" cy="6480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동일기관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타 기관에서 해당 장비와 동일하거나 유사한 장비를 이미 보유하고 있는지 여부를 기술</a:t>
            </a:r>
            <a:endParaRPr lang="en-US" altLang="ko-KR" sz="14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377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연구장비의 </a:t>
            </a:r>
            <a:r>
              <a:rPr lang="ko-KR" altLang="en-US" sz="3600" b="1" kern="0" dirty="0" err="1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활용성</a:t>
            </a:r>
            <a:endParaRPr lang="ko-KR" altLang="en-US" sz="3600" b="1" kern="0" dirty="0" smtClean="0">
              <a:ln w="3175">
                <a:solidFill>
                  <a:schemeClr val="tx2">
                    <a:lumMod val="7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옥션고딕 B" pitchFamily="2" charset="-127"/>
              <a:ea typeface="옥션고딕 B" pitchFamily="2" charset="-127"/>
              <a:cs typeface="Arial" pitchFamily="34" charset="0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56852" y="1264177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 연구시설･장비의 공동활용 계획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56852" y="5203337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 연구과제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사업</a:t>
            </a:r>
            <a:r>
              <a:rPr lang="en-US" altLang="ko-KR" b="1" dirty="0" smtClean="0"/>
              <a:t>) </a:t>
            </a:r>
            <a:r>
              <a:rPr lang="ko-KR" altLang="en-US" b="1" dirty="0" smtClean="0"/>
              <a:t>종료 후 활용계획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28192" y="1650356"/>
            <a:ext cx="8712460" cy="7210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기존 공동활용 시스템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체계 등이 존재할 경우 구체적인 내용을 기재하고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</a:t>
            </a:r>
          </a:p>
          <a:p>
            <a:pPr fontAlgn="base"/>
            <a:r>
              <a:rPr lang="ko-KR" altLang="en-US" sz="1400" b="1" dirty="0" smtClean="0">
                <a:solidFill>
                  <a:srgbClr val="FF0000"/>
                </a:solidFill>
              </a:rPr>
              <a:t>    신규 공동활용 체계를 구축할 경우 추진방안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추진일정 등을 포괄하여 작성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구축 후 타 기관과의 공동활용이 가능한 장비인지 기술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가능한 경우 주요활용 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기관名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예상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을 작성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endParaRPr lang="ko-KR" alt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8192" y="5589240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과제 종료 후 운영계획을 작성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내외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공용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低활용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유휴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처분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매각 등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6398" y="3183256"/>
            <a:ext cx="85242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 국내 연구시설･장비의 수요현황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428192" y="3573016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연구시설･장비 구축 수요조사를 실시한 경우 조사대상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조사방법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조사결과 등을 요약하여 기재하고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endParaRPr lang="ko-KR" altLang="en-US" sz="1400" b="1" dirty="0" smtClean="0">
              <a:solidFill>
                <a:srgbClr val="FF0000"/>
              </a:solidFill>
            </a:endParaRPr>
          </a:p>
          <a:p>
            <a:pPr fontAlgn="base"/>
            <a:r>
              <a:rPr lang="ko-KR" altLang="en-US" sz="1400" b="1" dirty="0" smtClean="0">
                <a:solidFill>
                  <a:srgbClr val="FF0000"/>
                </a:solidFill>
              </a:rPr>
              <a:t>   세부적인 조사양식 및 결과 등은 붙임으로 첨부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24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26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30" name="직사각형 29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31" name="직사각형 30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27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28" name="직사각형 27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29" name="직사각형 28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25" name="직사각형 24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377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연구장비의 적정성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52661" y="1274093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장비의 구성</a:t>
            </a:r>
            <a:r>
              <a:rPr lang="en-US" altLang="ko-KR" sz="1400" b="1" dirty="0" smtClean="0"/>
              <a:t>(Specifications) </a:t>
            </a:r>
            <a:r>
              <a:rPr lang="ko-KR" altLang="en-US" b="1" dirty="0" smtClean="0"/>
              <a:t>및 성능</a:t>
            </a:r>
            <a:r>
              <a:rPr lang="en-US" altLang="ko-KR" sz="1400" b="1" dirty="0" smtClean="0"/>
              <a:t>(Performance)</a:t>
            </a:r>
            <a:endParaRPr lang="en-US" altLang="ko-KR" b="1" dirty="0" smtClean="0"/>
          </a:p>
        </p:txBody>
      </p:sp>
      <p:sp>
        <p:nvSpPr>
          <p:cNvPr id="6" name="직사각형 5"/>
          <p:cNvSpPr/>
          <p:nvPr/>
        </p:nvSpPr>
        <p:spPr>
          <a:xfrm>
            <a:off x="252661" y="285201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 가격의 적정성</a:t>
            </a:r>
            <a:endParaRPr lang="en-US" altLang="ko-KR" b="1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252661" y="4366845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신청 수량이 </a:t>
            </a:r>
            <a:r>
              <a:rPr lang="en-US" altLang="ko-KR" b="1" dirty="0" smtClean="0"/>
              <a:t>2</a:t>
            </a:r>
            <a:r>
              <a:rPr lang="ko-KR" altLang="en-US" b="1" dirty="0" smtClean="0"/>
              <a:t>개 이상인 경우</a:t>
            </a:r>
            <a:endParaRPr lang="en-US" altLang="ko-KR" b="1" dirty="0" smtClean="0"/>
          </a:p>
        </p:txBody>
      </p:sp>
      <p:sp>
        <p:nvSpPr>
          <p:cNvPr id="8" name="직사각형 7"/>
          <p:cNvSpPr/>
          <p:nvPr/>
        </p:nvSpPr>
        <p:spPr>
          <a:xfrm>
            <a:off x="431540" y="3284984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1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旣구축 동일장비 가격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타 제작사 장비 가격과 비교하는 등</a:t>
            </a:r>
            <a:endParaRPr lang="en-US" altLang="ko-KR" sz="1400" b="1" dirty="0" smtClean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31540" y="4869160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본 연구 관련하여 신청 수량만큼 필요한 타당한 이유를 기술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31540" y="1772816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연구목적 달성을 위해 적합한 구성 및 성능인지 구체적으로 기술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12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14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18" name="직사각형 17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19" name="직사각형 18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15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16" name="직사각형 15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17" name="직사각형 16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13" name="직사각형 12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377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장비운영의 계획성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23527" y="1260596"/>
            <a:ext cx="79928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smtClean="0"/>
              <a:t>□ 연구시설･장비의 운영 인력 및 조직의 전문성 확보계획</a:t>
            </a:r>
            <a:endParaRPr lang="en-US" altLang="ko-KR" b="1" dirty="0" smtClean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467544" y="2889622"/>
          <a:ext cx="7920880" cy="1873443"/>
        </p:xfrm>
        <a:graphic>
          <a:graphicData uri="http://schemas.openxmlformats.org/drawingml/2006/table">
            <a:tbl>
              <a:tblPr/>
              <a:tblGrid>
                <a:gridCol w="14945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857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0931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9028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6874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4673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-11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채용예정자는 </a:t>
                      </a:r>
                      <a:r>
                        <a:rPr lang="en-US" altLang="ko-KR" sz="900" b="1" kern="0" spc="-11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OOO)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소속부서명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최종학위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직군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고용형태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담당장비수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-1524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신청 장비 포함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장비운영경력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8691"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8691"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8691"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524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638" marR="8638" marT="8638" marB="8638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95536" y="1844824"/>
            <a:ext cx="8712460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장비 전담운영인력의 구체적인 사항을 기술</a:t>
            </a:r>
          </a:p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전담인력은 해당기관에서 4대보험을 적용받는 직원인 경우 인정됨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(대학의 학·석·박사 과정 재학생은 인정되지 않음)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fontAlgn="base"/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직군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연구원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기술원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행정원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고용형태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정규직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무기계약직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계약직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10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12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18" name="직사각형 17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19" name="직사각형 18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13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15" name="직사각형 14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17" name="직사각형 16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11" name="직사각형 10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13420" y="74344"/>
            <a:ext cx="377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연구장비의 파급성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137220" y="1619656"/>
            <a:ext cx="4320480" cy="2241392"/>
          </a:xfrm>
          <a:prstGeom prst="roundRect">
            <a:avLst>
              <a:gd name="adj" fmla="val 4406"/>
            </a:avLst>
          </a:prstGeom>
          <a:noFill/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819580" y="1399059"/>
            <a:ext cx="3024336" cy="440048"/>
          </a:xfrm>
          <a:prstGeom prst="roundRect">
            <a:avLst/>
          </a:prstGeom>
          <a:solidFill>
            <a:srgbClr val="003366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과학기술적 측면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4673724" y="1611656"/>
            <a:ext cx="4320480" cy="2241392"/>
          </a:xfrm>
          <a:prstGeom prst="roundRect">
            <a:avLst>
              <a:gd name="adj" fmla="val 4406"/>
            </a:avLst>
          </a:prstGeom>
          <a:noFill/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5356084" y="1391059"/>
            <a:ext cx="3024336" cy="440048"/>
          </a:xfrm>
          <a:prstGeom prst="roundRect">
            <a:avLst/>
          </a:prstGeom>
          <a:solidFill>
            <a:srgbClr val="003366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ko-KR" altLang="en-US" sz="2000" b="1" dirty="0" smtClean="0">
                <a:solidFill>
                  <a:schemeClr val="bg1"/>
                </a:solidFill>
              </a:rPr>
              <a:t>경제적 측면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1236" y="206935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□ </a:t>
            </a:r>
            <a:r>
              <a:rPr lang="en-US" altLang="ko-KR" b="1" dirty="0" smtClean="0"/>
              <a:t>OO</a:t>
            </a:r>
          </a:p>
          <a:p>
            <a:r>
              <a:rPr lang="en-US" altLang="ko-KR" b="1" dirty="0" smtClean="0"/>
              <a:t>  -</a:t>
            </a:r>
          </a:p>
          <a:p>
            <a:r>
              <a:rPr lang="en-US" altLang="ko-KR" b="1" dirty="0" smtClean="0"/>
              <a:t>    .</a:t>
            </a:r>
          </a:p>
          <a:p>
            <a:endParaRPr lang="en-US" altLang="ko-KR" b="1" dirty="0" smtClean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145604" y="4283952"/>
            <a:ext cx="4320480" cy="2241392"/>
          </a:xfrm>
          <a:prstGeom prst="roundRect">
            <a:avLst>
              <a:gd name="adj" fmla="val 4406"/>
            </a:avLst>
          </a:prstGeom>
          <a:noFill/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827964" y="4063355"/>
            <a:ext cx="3024336" cy="440048"/>
          </a:xfrm>
          <a:prstGeom prst="roundRect">
            <a:avLst/>
          </a:prstGeom>
          <a:solidFill>
            <a:srgbClr val="003366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chemeClr val="bg1"/>
                </a:solidFill>
              </a:rPr>
              <a:t>사회적 측면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82108" y="4275952"/>
            <a:ext cx="4320480" cy="2241392"/>
          </a:xfrm>
          <a:prstGeom prst="roundRect">
            <a:avLst>
              <a:gd name="adj" fmla="val 4406"/>
            </a:avLst>
          </a:prstGeom>
          <a:noFill/>
          <a:ln w="127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5364468" y="4055355"/>
            <a:ext cx="3024336" cy="440048"/>
          </a:xfrm>
          <a:prstGeom prst="roundRect">
            <a:avLst/>
          </a:prstGeom>
          <a:solidFill>
            <a:srgbClr val="003366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ko-KR" altLang="en-US" sz="2000" b="1" dirty="0" smtClean="0">
                <a:solidFill>
                  <a:schemeClr val="bg1"/>
                </a:solidFill>
              </a:rPr>
              <a:t>지역적 측면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236" y="474228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□ </a:t>
            </a:r>
            <a:r>
              <a:rPr lang="en-US" altLang="ko-KR" b="1" dirty="0" smtClean="0"/>
              <a:t>OO</a:t>
            </a:r>
          </a:p>
          <a:p>
            <a:r>
              <a:rPr lang="en-US" altLang="ko-KR" b="1" dirty="0" smtClean="0"/>
              <a:t>  -</a:t>
            </a:r>
          </a:p>
          <a:p>
            <a:r>
              <a:rPr lang="en-US" altLang="ko-KR" b="1" dirty="0" smtClean="0"/>
              <a:t>    .</a:t>
            </a:r>
          </a:p>
          <a:p>
            <a:endParaRPr lang="en-US" altLang="ko-KR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4788024" y="206935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□ </a:t>
            </a:r>
            <a:r>
              <a:rPr lang="en-US" altLang="ko-KR" b="1" dirty="0" smtClean="0"/>
              <a:t>OO</a:t>
            </a:r>
          </a:p>
          <a:p>
            <a:r>
              <a:rPr lang="en-US" altLang="ko-KR" b="1" dirty="0" smtClean="0"/>
              <a:t>  -</a:t>
            </a:r>
          </a:p>
          <a:p>
            <a:r>
              <a:rPr lang="en-US" altLang="ko-KR" b="1" dirty="0" smtClean="0"/>
              <a:t>    .</a:t>
            </a:r>
          </a:p>
          <a:p>
            <a:endParaRPr lang="en-US" altLang="ko-KR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4788024" y="474228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□ </a:t>
            </a:r>
            <a:r>
              <a:rPr lang="en-US" altLang="ko-KR" b="1" dirty="0" smtClean="0"/>
              <a:t>OO</a:t>
            </a:r>
          </a:p>
          <a:p>
            <a:r>
              <a:rPr lang="en-US" altLang="ko-KR" b="1" dirty="0" smtClean="0"/>
              <a:t>  -</a:t>
            </a:r>
          </a:p>
          <a:p>
            <a:r>
              <a:rPr lang="en-US" altLang="ko-KR" b="1" dirty="0" smtClean="0"/>
              <a:t>    .</a:t>
            </a:r>
          </a:p>
          <a:p>
            <a:endParaRPr lang="en-US" altLang="ko-KR" b="1" dirty="0" smtClean="0"/>
          </a:p>
        </p:txBody>
      </p:sp>
      <p:sp>
        <p:nvSpPr>
          <p:cNvPr id="18" name="직사각형 17"/>
          <p:cNvSpPr/>
          <p:nvPr/>
        </p:nvSpPr>
        <p:spPr>
          <a:xfrm>
            <a:off x="215770" y="740321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※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제안 연구시설･장비의 구축 결과 예측되는 기대효과 제시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7075952" y="6570020"/>
            <a:ext cx="1804196" cy="230832"/>
            <a:chOff x="2335756" y="2268708"/>
            <a:chExt cx="1804196" cy="230832"/>
          </a:xfrm>
        </p:grpSpPr>
        <p:grpSp>
          <p:nvGrpSpPr>
            <p:cNvPr id="20" name="그룹 37"/>
            <p:cNvGrpSpPr/>
            <p:nvPr/>
          </p:nvGrpSpPr>
          <p:grpSpPr>
            <a:xfrm>
              <a:off x="2335756" y="2276872"/>
              <a:ext cx="1804194" cy="222304"/>
              <a:chOff x="1198501" y="5268505"/>
              <a:chExt cx="3589523" cy="716703"/>
            </a:xfrm>
          </p:grpSpPr>
          <p:grpSp>
            <p:nvGrpSpPr>
              <p:cNvPr id="22" name="그룹 20"/>
              <p:cNvGrpSpPr/>
              <p:nvPr/>
            </p:nvGrpSpPr>
            <p:grpSpPr>
              <a:xfrm>
                <a:off x="1198501" y="5268505"/>
                <a:ext cx="581003" cy="692872"/>
                <a:chOff x="1235249" y="2279290"/>
                <a:chExt cx="815801" cy="751574"/>
              </a:xfrm>
            </p:grpSpPr>
            <p:sp>
              <p:nvSpPr>
                <p:cNvPr id="26" name="직사각형 25"/>
                <p:cNvSpPr/>
                <p:nvPr/>
              </p:nvSpPr>
              <p:spPr>
                <a:xfrm>
                  <a:off x="1235249" y="2301255"/>
                  <a:ext cx="684000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tx2">
                        <a:lumMod val="75000"/>
                      </a:schemeClr>
                    </a:gs>
                    <a:gs pos="50000">
                      <a:schemeClr val="tx2">
                        <a:lumMod val="75000"/>
                      </a:schemeClr>
                    </a:gs>
                    <a:gs pos="100000">
                      <a:schemeClr val="tx2"/>
                    </a:gs>
                  </a:gsLst>
                  <a:lin ang="27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  <p:sp>
              <p:nvSpPr>
                <p:cNvPr id="27" name="직사각형 26"/>
                <p:cNvSpPr/>
                <p:nvPr/>
              </p:nvSpPr>
              <p:spPr>
                <a:xfrm>
                  <a:off x="1286187" y="2279290"/>
                  <a:ext cx="764863" cy="751574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066CC"/>
                    </a:gs>
                    <a:gs pos="50000">
                      <a:srgbClr val="0066CC"/>
                    </a:gs>
                    <a:gs pos="100000">
                      <a:srgbClr val="0099FF"/>
                    </a:gs>
                  </a:gsLst>
                  <a:lin ang="13500000" scaled="1"/>
                  <a:tileRect/>
                </a:gradFill>
                <a:ln>
                  <a:solidFill>
                    <a:schemeClr val="accent1">
                      <a:shade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ko-KR" sz="900" b="1" dirty="0" smtClean="0">
                      <a:latin typeface="나눔명조 ExtraBold" pitchFamily="18" charset="-127"/>
                      <a:ea typeface="나눔명조 ExtraBold" pitchFamily="18" charset="-127"/>
                    </a:rPr>
                    <a:t>II</a:t>
                  </a:r>
                  <a:endParaRPr lang="ko-KR" altLang="en-US" sz="900" b="1" dirty="0">
                    <a:latin typeface="나눔명조 ExtraBold" pitchFamily="18" charset="-127"/>
                    <a:ea typeface="나눔명조 ExtraBold" pitchFamily="18" charset="-127"/>
                  </a:endParaRPr>
                </a:p>
              </p:txBody>
            </p:sp>
          </p:grpSp>
          <p:grpSp>
            <p:nvGrpSpPr>
              <p:cNvPr id="23" name="그룹 23"/>
              <p:cNvGrpSpPr/>
              <p:nvPr/>
            </p:nvGrpSpPr>
            <p:grpSpPr>
              <a:xfrm>
                <a:off x="1907704" y="5301208"/>
                <a:ext cx="2880320" cy="684000"/>
                <a:chOff x="1518892" y="2169692"/>
                <a:chExt cx="6942868" cy="684000"/>
              </a:xfrm>
            </p:grpSpPr>
            <p:sp>
              <p:nvSpPr>
                <p:cNvPr id="24" name="직사각형 23"/>
                <p:cNvSpPr/>
                <p:nvPr/>
              </p:nvSpPr>
              <p:spPr>
                <a:xfrm>
                  <a:off x="1518892" y="2169692"/>
                  <a:ext cx="115962" cy="684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  <p:sp>
              <p:nvSpPr>
                <p:cNvPr id="25" name="직사각형 24"/>
                <p:cNvSpPr/>
                <p:nvPr/>
              </p:nvSpPr>
              <p:spPr>
                <a:xfrm>
                  <a:off x="1623668" y="2169692"/>
                  <a:ext cx="6838092" cy="68400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  <a:alpha val="61000"/>
                      </a:schemeClr>
                    </a:gs>
                    <a:gs pos="50000">
                      <a:schemeClr val="bg1">
                        <a:lumMod val="75000"/>
                        <a:alpha val="53000"/>
                      </a:schemeClr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100" dirty="0"/>
                </a:p>
              </p:txBody>
            </p:sp>
          </p:grpSp>
        </p:grpSp>
        <p:sp>
          <p:nvSpPr>
            <p:cNvPr id="21" name="직사각형 20"/>
            <p:cNvSpPr/>
            <p:nvPr/>
          </p:nvSpPr>
          <p:spPr>
            <a:xfrm>
              <a:off x="2627784" y="2268708"/>
              <a:ext cx="1512168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연구시설</a:t>
              </a:r>
              <a:r>
                <a:rPr lang="en-US" altLang="ko-KR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장비의 개요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2045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향후 계획</a:t>
            </a:r>
          </a:p>
        </p:txBody>
      </p:sp>
      <p:graphicFrame>
        <p:nvGraphicFramePr>
          <p:cNvPr id="4" name="Group 26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321305"/>
              </p:ext>
            </p:extLst>
          </p:nvPr>
        </p:nvGraphicFramePr>
        <p:xfrm>
          <a:off x="179512" y="2158608"/>
          <a:ext cx="8712971" cy="4317752"/>
        </p:xfrm>
        <a:graphic>
          <a:graphicData uri="http://schemas.openxmlformats.org/drawingml/2006/table">
            <a:tbl>
              <a:tblPr/>
              <a:tblGrid>
                <a:gridCol w="22322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018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2980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298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2980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2980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2980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82980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5788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                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구  분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  용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2021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78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003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구매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발주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03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,2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…..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최종검수 等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03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입고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03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조립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설치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(Set Up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003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완료 및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NTIS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등록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003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운용 및 활용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F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 Box 173"/>
          <p:cNvSpPr txBox="1">
            <a:spLocks noChangeArrowheads="1"/>
          </p:cNvSpPr>
          <p:nvPr/>
        </p:nvSpPr>
        <p:spPr bwMode="auto">
          <a:xfrm>
            <a:off x="8200330" y="1783159"/>
            <a:ext cx="6921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1000" b="1" dirty="0">
                <a:latin typeface="+mn-ea"/>
              </a:rPr>
              <a:t>진행계획</a:t>
            </a:r>
          </a:p>
        </p:txBody>
      </p:sp>
      <p:sp>
        <p:nvSpPr>
          <p:cNvPr id="13" name="Rectangle 2599"/>
          <p:cNvSpPr>
            <a:spLocks noChangeArrowheads="1"/>
          </p:cNvSpPr>
          <p:nvPr/>
        </p:nvSpPr>
        <p:spPr bwMode="auto">
          <a:xfrm rot="19154980" flipH="1">
            <a:off x="3698304" y="4269261"/>
            <a:ext cx="3981450" cy="1008062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ko-KR" sz="5400" dirty="0">
                <a:solidFill>
                  <a:srgbClr val="0000FF"/>
                </a:solidFill>
                <a:latin typeface="Book Antiqua" pitchFamily="18" charset="0"/>
                <a:cs typeface="Times New Roman" pitchFamily="18" charset="0"/>
              </a:rPr>
              <a:t>EXAMPLE</a:t>
            </a:r>
          </a:p>
        </p:txBody>
      </p:sp>
      <p:sp>
        <p:nvSpPr>
          <p:cNvPr id="16" name="오른쪽 화살표 15"/>
          <p:cNvSpPr/>
          <p:nvPr/>
        </p:nvSpPr>
        <p:spPr>
          <a:xfrm>
            <a:off x="2468909" y="2947968"/>
            <a:ext cx="1423832" cy="432048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7740352" y="1772816"/>
            <a:ext cx="509389" cy="2880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15770" y="1196752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※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연구시설･장비의 세부적인 구축 전략 기술</a:t>
            </a:r>
            <a:endParaRPr kumimoji="1" lang="ko-KR" altLang="en-US" sz="3200" b="1" dirty="0" smtClean="0">
              <a:solidFill>
                <a:srgbClr val="FF0000"/>
              </a:solidFill>
              <a:latin typeface="+mn-ea"/>
              <a:cs typeface="굴림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7594868" y="6570020"/>
            <a:ext cx="1312472" cy="230832"/>
            <a:chOff x="7075952" y="6570020"/>
            <a:chExt cx="1312472" cy="230832"/>
          </a:xfrm>
        </p:grpSpPr>
        <p:grpSp>
          <p:nvGrpSpPr>
            <p:cNvPr id="14" name="그룹 20"/>
            <p:cNvGrpSpPr/>
            <p:nvPr/>
          </p:nvGrpSpPr>
          <p:grpSpPr>
            <a:xfrm>
              <a:off x="7075952" y="6578184"/>
              <a:ext cx="319423" cy="214912"/>
              <a:chOff x="1235249" y="2279290"/>
              <a:chExt cx="1051410" cy="751574"/>
            </a:xfrm>
          </p:grpSpPr>
          <p:sp>
            <p:nvSpPr>
              <p:cNvPr id="20" name="직사각형 19"/>
              <p:cNvSpPr/>
              <p:nvPr/>
            </p:nvSpPr>
            <p:spPr>
              <a:xfrm>
                <a:off x="1235249" y="2301255"/>
                <a:ext cx="684000" cy="684000"/>
              </a:xfrm>
              <a:prstGeom prst="rect">
                <a:avLst/>
              </a:prstGeom>
              <a:gradFill flip="none" rotWithShape="1">
                <a:gsLst>
                  <a:gs pos="0">
                    <a:schemeClr val="tx2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atin typeface="나눔명조 ExtraBold" pitchFamily="18" charset="-127"/>
                  <a:ea typeface="나눔명조 ExtraBold" pitchFamily="18" charset="-127"/>
                </a:endParaRPr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1286187" y="2279290"/>
                <a:ext cx="1000472" cy="751574"/>
              </a:xfrm>
              <a:prstGeom prst="rect">
                <a:avLst/>
              </a:prstGeom>
              <a:gradFill flip="none" rotWithShape="1">
                <a:gsLst>
                  <a:gs pos="0">
                    <a:srgbClr val="0066CC"/>
                  </a:gs>
                  <a:gs pos="50000">
                    <a:srgbClr val="0066CC"/>
                  </a:gs>
                  <a:gs pos="100000">
                    <a:srgbClr val="0099FF"/>
                  </a:gs>
                </a:gsLst>
                <a:lin ang="13500000" scaled="1"/>
                <a:tileRect/>
              </a:gradFill>
              <a:ln>
                <a:solidFill>
                  <a:schemeClr val="accent1">
                    <a:shade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900" b="1" dirty="0" smtClean="0">
                    <a:latin typeface="나눔명조 ExtraBold" pitchFamily="18" charset="-127"/>
                    <a:ea typeface="나눔명조 ExtraBold" pitchFamily="18" charset="-127"/>
                  </a:rPr>
                  <a:t>III</a:t>
                </a:r>
                <a:endParaRPr lang="ko-KR" altLang="en-US" sz="900" b="1" dirty="0">
                  <a:latin typeface="나눔명조 ExtraBold" pitchFamily="18" charset="-127"/>
                  <a:ea typeface="나눔명조 ExtraBold" pitchFamily="18" charset="-127"/>
                </a:endParaRPr>
              </a:p>
            </p:txBody>
          </p:sp>
        </p:grpSp>
        <p:grpSp>
          <p:nvGrpSpPr>
            <p:cNvPr id="15" name="그룹 23"/>
            <p:cNvGrpSpPr/>
            <p:nvPr/>
          </p:nvGrpSpPr>
          <p:grpSpPr>
            <a:xfrm>
              <a:off x="7378483" y="6588328"/>
              <a:ext cx="865925" cy="212160"/>
              <a:chOff x="1518892" y="2169692"/>
              <a:chExt cx="7334389" cy="684000"/>
            </a:xfrm>
          </p:grpSpPr>
          <p:sp>
            <p:nvSpPr>
              <p:cNvPr id="18" name="직사각형 17"/>
              <p:cNvSpPr/>
              <p:nvPr/>
            </p:nvSpPr>
            <p:spPr>
              <a:xfrm>
                <a:off x="1518892" y="2169692"/>
                <a:ext cx="115962" cy="684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2015189" y="2169692"/>
                <a:ext cx="6838092" cy="684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  <a:alpha val="61000"/>
                    </a:schemeClr>
                  </a:gs>
                  <a:gs pos="50000">
                    <a:schemeClr val="bg1">
                      <a:lumMod val="75000"/>
                      <a:alpha val="5300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</p:grpSp>
        <p:sp>
          <p:nvSpPr>
            <p:cNvPr id="12" name="직사각형 11"/>
            <p:cNvSpPr/>
            <p:nvPr/>
          </p:nvSpPr>
          <p:spPr>
            <a:xfrm>
              <a:off x="7474112" y="6570020"/>
              <a:ext cx="914312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기 타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29081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ko-KR" altLang="en-US" sz="3600" b="1" kern="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기타 참고사항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253870" y="1268760"/>
            <a:ext cx="8712460" cy="5760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※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  <a:cs typeface="굴림" pitchFamily="50" charset="-127"/>
              </a:rPr>
              <a:t>평가 시 고려 할 내용들을 객관적으로 간략하게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기술</a:t>
            </a:r>
            <a:endParaRPr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7594868" y="6570020"/>
            <a:ext cx="1312472" cy="230832"/>
            <a:chOff x="7075952" y="6570020"/>
            <a:chExt cx="1312472" cy="230832"/>
          </a:xfrm>
        </p:grpSpPr>
        <p:grpSp>
          <p:nvGrpSpPr>
            <p:cNvPr id="6" name="그룹 20"/>
            <p:cNvGrpSpPr/>
            <p:nvPr/>
          </p:nvGrpSpPr>
          <p:grpSpPr>
            <a:xfrm>
              <a:off x="7075952" y="6578184"/>
              <a:ext cx="319423" cy="214912"/>
              <a:chOff x="1235249" y="2279290"/>
              <a:chExt cx="1051410" cy="751574"/>
            </a:xfrm>
          </p:grpSpPr>
          <p:sp>
            <p:nvSpPr>
              <p:cNvPr id="11" name="직사각형 10"/>
              <p:cNvSpPr/>
              <p:nvPr/>
            </p:nvSpPr>
            <p:spPr>
              <a:xfrm>
                <a:off x="1235249" y="2301255"/>
                <a:ext cx="684000" cy="684000"/>
              </a:xfrm>
              <a:prstGeom prst="rect">
                <a:avLst/>
              </a:prstGeom>
              <a:gradFill flip="none" rotWithShape="1">
                <a:gsLst>
                  <a:gs pos="0">
                    <a:schemeClr val="tx2">
                      <a:lumMod val="75000"/>
                    </a:schemeClr>
                  </a:gs>
                  <a:gs pos="50000">
                    <a:schemeClr val="tx2">
                      <a:lumMod val="75000"/>
                    </a:schemeClr>
                  </a:gs>
                  <a:gs pos="100000">
                    <a:schemeClr val="tx2"/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atin typeface="나눔명조 ExtraBold" pitchFamily="18" charset="-127"/>
                  <a:ea typeface="나눔명조 ExtraBold" pitchFamily="18" charset="-127"/>
                </a:endParaRPr>
              </a:p>
            </p:txBody>
          </p:sp>
          <p:sp>
            <p:nvSpPr>
              <p:cNvPr id="12" name="직사각형 11"/>
              <p:cNvSpPr/>
              <p:nvPr/>
            </p:nvSpPr>
            <p:spPr>
              <a:xfrm>
                <a:off x="1286187" y="2279290"/>
                <a:ext cx="1000472" cy="751574"/>
              </a:xfrm>
              <a:prstGeom prst="rect">
                <a:avLst/>
              </a:prstGeom>
              <a:gradFill flip="none" rotWithShape="1">
                <a:gsLst>
                  <a:gs pos="0">
                    <a:srgbClr val="0066CC"/>
                  </a:gs>
                  <a:gs pos="50000">
                    <a:srgbClr val="0066CC"/>
                  </a:gs>
                  <a:gs pos="100000">
                    <a:srgbClr val="0099FF"/>
                  </a:gs>
                </a:gsLst>
                <a:lin ang="13500000" scaled="1"/>
                <a:tileRect/>
              </a:gradFill>
              <a:ln>
                <a:solidFill>
                  <a:schemeClr val="accent1">
                    <a:shade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900" b="1" dirty="0" smtClean="0">
                    <a:latin typeface="나눔명조 ExtraBold" pitchFamily="18" charset="-127"/>
                    <a:ea typeface="나눔명조 ExtraBold" pitchFamily="18" charset="-127"/>
                  </a:rPr>
                  <a:t>III</a:t>
                </a:r>
                <a:endParaRPr lang="ko-KR" altLang="en-US" sz="900" b="1" dirty="0">
                  <a:latin typeface="나눔명조 ExtraBold" pitchFamily="18" charset="-127"/>
                  <a:ea typeface="나눔명조 ExtraBold" pitchFamily="18" charset="-127"/>
                </a:endParaRPr>
              </a:p>
            </p:txBody>
          </p:sp>
        </p:grpSp>
        <p:grpSp>
          <p:nvGrpSpPr>
            <p:cNvPr id="7" name="그룹 23"/>
            <p:cNvGrpSpPr/>
            <p:nvPr/>
          </p:nvGrpSpPr>
          <p:grpSpPr>
            <a:xfrm>
              <a:off x="7378483" y="6588328"/>
              <a:ext cx="865925" cy="212160"/>
              <a:chOff x="1518892" y="2169692"/>
              <a:chExt cx="7334389" cy="684000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1518892" y="2169692"/>
                <a:ext cx="115962" cy="684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  <p:sp>
            <p:nvSpPr>
              <p:cNvPr id="10" name="직사각형 9"/>
              <p:cNvSpPr/>
              <p:nvPr/>
            </p:nvSpPr>
            <p:spPr>
              <a:xfrm>
                <a:off x="2015189" y="2169692"/>
                <a:ext cx="6838092" cy="684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  <a:alpha val="61000"/>
                    </a:schemeClr>
                  </a:gs>
                  <a:gs pos="50000">
                    <a:schemeClr val="bg1">
                      <a:lumMod val="75000"/>
                      <a:alpha val="53000"/>
                    </a:schemeClr>
                  </a:gs>
                  <a:gs pos="100000">
                    <a:schemeClr val="bg1">
                      <a:alpha val="40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 dirty="0"/>
              </a:p>
            </p:txBody>
          </p:sp>
        </p:grpSp>
        <p:sp>
          <p:nvSpPr>
            <p:cNvPr id="8" name="직사각형 7"/>
            <p:cNvSpPr/>
            <p:nvPr/>
          </p:nvSpPr>
          <p:spPr>
            <a:xfrm>
              <a:off x="7474112" y="6570020"/>
              <a:ext cx="914312" cy="230832"/>
            </a:xfrm>
            <a:prstGeom prst="rect">
              <a:avLst/>
            </a:prstGeom>
          </p:spPr>
          <p:txBody>
            <a:bodyPr wrap="square" anchor="ctr" anchorCtr="1">
              <a:spAutoFit/>
            </a:bodyPr>
            <a:lstStyle/>
            <a:p>
              <a:r>
                <a:rPr lang="ko-KR" altLang="en-US" sz="900" b="1" dirty="0" smtClean="0">
                  <a:ln w="3175" cmpd="sng">
                    <a:noFill/>
                    <a:prstDash val="solid"/>
                  </a:ln>
                  <a:gradFill flip="none" rotWithShape="1">
                    <a:gsLst>
                      <a:gs pos="0">
                        <a:schemeClr val="tx2">
                          <a:lumMod val="50000"/>
                        </a:schemeClr>
                      </a:gs>
                      <a:gs pos="50000">
                        <a:srgbClr val="0066CC">
                          <a:shade val="67500"/>
                          <a:satMod val="115000"/>
                        </a:srgbClr>
                      </a:gs>
                      <a:gs pos="100000">
                        <a:srgbClr val="0066CC">
                          <a:shade val="100000"/>
                          <a:satMod val="115000"/>
                        </a:srgbClr>
                      </a:gs>
                    </a:gsLst>
                    <a:lin ang="5400000" scaled="1"/>
                    <a:tileRect/>
                  </a:gradFill>
                  <a:latin typeface="나눔고딕 ExtraBold" pitchFamily="50" charset="-127"/>
                  <a:ea typeface="나눔고딕 ExtraBold" pitchFamily="50" charset="-127"/>
                </a:rPr>
                <a:t>기 타</a:t>
              </a:r>
              <a:endParaRPr lang="ko-KR" altLang="en-US" sz="900" b="1" dirty="0"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감사합니다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3326" y="2662227"/>
            <a:ext cx="4437348" cy="10509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213420" y="74344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latinLnBrk="0">
              <a:defRPr/>
            </a:pPr>
            <a:r>
              <a:rPr lang="en-US" altLang="ko-KR" sz="3600" b="1" kern="0" spc="-15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*) </a:t>
            </a:r>
            <a:r>
              <a:rPr lang="ko-KR" altLang="en-US" sz="3600" b="1" kern="0" spc="-150" dirty="0" smtClean="0">
                <a:ln w="3175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옥션고딕 B" pitchFamily="2" charset="-127"/>
                <a:ea typeface="옥션고딕 B" pitchFamily="2" charset="-127"/>
                <a:cs typeface="Arial" pitchFamily="34" charset="0"/>
              </a:rPr>
              <a:t>별 첨</a:t>
            </a:r>
            <a:endParaRPr lang="ko-KR" altLang="en-US" sz="3600" b="1" kern="0" dirty="0" smtClean="0">
              <a:ln w="3175">
                <a:solidFill>
                  <a:schemeClr val="tx2">
                    <a:lumMod val="75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옥션고딕 B" pitchFamily="2" charset="-127"/>
              <a:ea typeface="옥션고딕 B" pitchFamily="2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ctr" latinLnBrk="0">
          <a:defRPr sz="1400" kern="0" dirty="0" smtClean="0">
            <a:gradFill>
              <a:gsLst>
                <a:gs pos="0">
                  <a:srgbClr val="FFE400"/>
                </a:gs>
                <a:gs pos="100000">
                  <a:srgbClr val="FFE400"/>
                </a:gs>
              </a:gsLst>
              <a:lin ang="5400000" scaled="0"/>
            </a:gradFill>
            <a:latin typeface="HY견고딕" pitchFamily="18" charset="-127"/>
            <a:ea typeface="HY견고딕" pitchFamily="18" charset="-127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5_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9978</TotalTime>
  <Words>657</Words>
  <Application>Microsoft Office PowerPoint</Application>
  <PresentationFormat>화면 슬라이드 쇼(4:3)</PresentationFormat>
  <Paragraphs>140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14</vt:i4>
      </vt:variant>
    </vt:vector>
  </HeadingPairs>
  <TitlesOfParts>
    <vt:vector size="29" baseType="lpstr">
      <vt:lpstr>HY헤드라인M</vt:lpstr>
      <vt:lpstr>굴림</vt:lpstr>
      <vt:lpstr>나눔고딕 ExtraBold</vt:lpstr>
      <vt:lpstr>나눔명조 ExtraBold</vt:lpstr>
      <vt:lpstr>맑은 고딕</vt:lpstr>
      <vt:lpstr>옥션고딕 B</vt:lpstr>
      <vt:lpstr>옥션고딕 L</vt:lpstr>
      <vt:lpstr>휴먼명조</vt:lpstr>
      <vt:lpstr>Arial</vt:lpstr>
      <vt:lpstr>Book Antiqua</vt:lpstr>
      <vt:lpstr>Times New Roman</vt:lpstr>
      <vt:lpstr>Office 테마</vt:lpstr>
      <vt:lpstr>1_Office 테마</vt:lpstr>
      <vt:lpstr>5_디자인 사용자 지정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Windows 사용자</cp:lastModifiedBy>
  <cp:revision>1018</cp:revision>
  <dcterms:created xsi:type="dcterms:W3CDTF">2012-10-07T06:06:37Z</dcterms:created>
  <dcterms:modified xsi:type="dcterms:W3CDTF">2021-04-19T08:01:53Z</dcterms:modified>
</cp:coreProperties>
</file>