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0" r:id="rId2"/>
  </p:sldMasterIdLst>
  <p:notesMasterIdLst>
    <p:notesMasterId r:id="rId4"/>
  </p:notesMasterIdLst>
  <p:sldIdLst>
    <p:sldId id="258" r:id="rId3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00FF"/>
    <a:srgbClr val="E1F3FD"/>
    <a:srgbClr val="F3FBFD"/>
    <a:srgbClr val="05507D"/>
    <a:srgbClr val="1272A4"/>
    <a:srgbClr val="E9F8FF"/>
    <a:srgbClr val="7CC0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279" autoAdjust="0"/>
  </p:normalViewPr>
  <p:slideViewPr>
    <p:cSldViewPr snapToGrid="0">
      <p:cViewPr varScale="1">
        <p:scale>
          <a:sx n="72" d="100"/>
          <a:sy n="72" d="100"/>
        </p:scale>
        <p:origin x="31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527FE2-56CF-4B6A-9CC3-B12B7116F80C}" type="datetimeFigureOut">
              <a:rPr lang="ko-KR" altLang="en-US" smtClean="0"/>
              <a:t>2026-08-25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5ABFD-D839-4E52-8BB0-541B993DB5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728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VPPT-A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3582"/>
          </a:xfrm>
          <a:prstGeom prst="rect">
            <a:avLst/>
          </a:prstGeom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584022" y="3224213"/>
            <a:ext cx="5689956" cy="738664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4200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Head Title Goes Here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584023" y="4011812"/>
            <a:ext cx="2982355" cy="461665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2400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4" hasCustomPrompt="1"/>
          </p:nvPr>
        </p:nvSpPr>
        <p:spPr>
          <a:xfrm>
            <a:off x="584023" y="5458693"/>
            <a:ext cx="1529842" cy="369332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80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20YY.MM.DD</a:t>
            </a:r>
            <a:endParaRPr lang="ko-KR" altLang="en-US" dirty="0"/>
          </a:p>
        </p:txBody>
      </p:sp>
      <p:sp>
        <p:nvSpPr>
          <p:cNvPr id="12" name="텍스트 개체 틀 10"/>
          <p:cNvSpPr>
            <a:spLocks noGrp="1"/>
          </p:cNvSpPr>
          <p:nvPr>
            <p:ph type="body" sz="quarter" idx="15" hasCustomPrompt="1"/>
          </p:nvPr>
        </p:nvSpPr>
        <p:spPr>
          <a:xfrm>
            <a:off x="584023" y="5842496"/>
            <a:ext cx="1620957" cy="369332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800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Name / Dept.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5088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posco_ppt-format(verticla)_index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587375" y="776288"/>
            <a:ext cx="1115690" cy="369332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800">
                <a:solidFill>
                  <a:srgbClr val="09507D"/>
                </a:solidFill>
              </a:defRPr>
            </a:lvl1pPr>
            <a:lvl2pPr marL="457197" indent="0">
              <a:buNone/>
              <a:defRPr/>
            </a:lvl2pPr>
            <a:lvl3pPr marL="914395" indent="0">
              <a:buNone/>
              <a:defRPr/>
            </a:lvl3pPr>
            <a:lvl4pPr marL="1371592" indent="0">
              <a:buNone/>
              <a:defRPr/>
            </a:lvl4pPr>
            <a:lvl5pPr marL="1828789" indent="0">
              <a:buNone/>
              <a:defRPr/>
            </a:lvl5pPr>
          </a:lstStyle>
          <a:p>
            <a:pPr lvl="0"/>
            <a:r>
              <a:rPr lang="en-US" altLang="ko-KR" dirty="0"/>
              <a:t>Contents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587377" y="2577883"/>
            <a:ext cx="4379597" cy="646331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600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384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A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188913" y="87012"/>
            <a:ext cx="3127908" cy="461665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2400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0192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B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188912" y="87012"/>
            <a:ext cx="6480176" cy="4692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2400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888859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3CCC169C-C523-1B45-9A93-5CD532AD75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9"/>
            <a:ext cx="6858000" cy="990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257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osco_ppt-format(verticla)_inside-A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15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662"/>
            </a:lvl1pPr>
            <a:lvl2pPr marL="316520" indent="0" algn="ctr">
              <a:buNone/>
              <a:defRPr sz="1385"/>
            </a:lvl2pPr>
            <a:lvl3pPr marL="633039" indent="0" algn="ctr">
              <a:buNone/>
              <a:defRPr sz="1246"/>
            </a:lvl3pPr>
            <a:lvl4pPr marL="949559" indent="0" algn="ctr">
              <a:buNone/>
              <a:defRPr sz="1108"/>
            </a:lvl4pPr>
            <a:lvl5pPr marL="1266078" indent="0" algn="ctr">
              <a:buNone/>
              <a:defRPr sz="1108"/>
            </a:lvl5pPr>
            <a:lvl6pPr marL="1582598" indent="0" algn="ctr">
              <a:buNone/>
              <a:defRPr sz="1108"/>
            </a:lvl6pPr>
            <a:lvl7pPr marL="1899117" indent="0" algn="ctr">
              <a:buNone/>
              <a:defRPr sz="1108"/>
            </a:lvl7pPr>
            <a:lvl8pPr marL="2215637" indent="0" algn="ctr">
              <a:buNone/>
              <a:defRPr sz="1108"/>
            </a:lvl8pPr>
            <a:lvl9pPr marL="2532156" indent="0" algn="ctr">
              <a:buNone/>
              <a:defRPr sz="1108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2026-08-25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5489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VPPT-A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3582"/>
          </a:xfrm>
          <a:prstGeom prst="rect">
            <a:avLst/>
          </a:prstGeom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584022" y="3224213"/>
            <a:ext cx="5268558" cy="688971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877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Head Title Goes Here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584023" y="4011812"/>
            <a:ext cx="2764668" cy="433196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2215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4" hasCustomPrompt="1"/>
          </p:nvPr>
        </p:nvSpPr>
        <p:spPr>
          <a:xfrm>
            <a:off x="584023" y="5458693"/>
            <a:ext cx="1425903" cy="34810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662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20YY.MM.DD</a:t>
            </a:r>
            <a:endParaRPr lang="ko-KR" altLang="en-US" dirty="0"/>
          </a:p>
        </p:txBody>
      </p:sp>
      <p:sp>
        <p:nvSpPr>
          <p:cNvPr id="12" name="텍스트 개체 틀 10"/>
          <p:cNvSpPr>
            <a:spLocks noGrp="1"/>
          </p:cNvSpPr>
          <p:nvPr>
            <p:ph type="body" sz="quarter" idx="15" hasCustomPrompt="1"/>
          </p:nvPr>
        </p:nvSpPr>
        <p:spPr>
          <a:xfrm>
            <a:off x="584023" y="5842496"/>
            <a:ext cx="1510350" cy="34810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662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Name / Dept.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9884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posco_ppt-format(verticla)_index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587375" y="776288"/>
            <a:ext cx="1046890" cy="34810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662">
                <a:solidFill>
                  <a:srgbClr val="09507D"/>
                </a:solidFill>
              </a:defRPr>
            </a:lvl1pPr>
            <a:lvl2pPr marL="422041" indent="0">
              <a:buNone/>
              <a:defRPr/>
            </a:lvl2pPr>
            <a:lvl3pPr marL="844083" indent="0">
              <a:buNone/>
              <a:defRPr/>
            </a:lvl3pPr>
            <a:lvl4pPr marL="1266124" indent="0">
              <a:buNone/>
              <a:defRPr/>
            </a:lvl4pPr>
            <a:lvl5pPr marL="1688165" indent="0">
              <a:buNone/>
              <a:defRPr/>
            </a:lvl5pPr>
          </a:lstStyle>
          <a:p>
            <a:pPr lvl="0"/>
            <a:r>
              <a:rPr lang="en-US" altLang="ko-KR" dirty="0"/>
              <a:t>Contents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587377" y="2577883"/>
            <a:ext cx="4053097" cy="603691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323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1224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A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188913" y="87012"/>
            <a:ext cx="2889124" cy="433196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2215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99217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B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188912" y="87012"/>
            <a:ext cx="6480176" cy="4331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2215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842023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3183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5" r:id="rId6"/>
  </p:sldLayoutIdLst>
  <p:txStyles>
    <p:titleStyle>
      <a:lvl1pPr algn="ctr" defTabSz="914395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8" indent="-342898" algn="l" defTabSz="914395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6" indent="-285749" algn="l" defTabSz="914395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93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91" indent="-228599" algn="l" defTabSz="914395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88" indent="-228599" algn="l" defTabSz="914395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85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83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80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77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7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5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2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9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87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84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81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79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2310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</p:sldLayoutIdLst>
  <p:txStyles>
    <p:titleStyle>
      <a:lvl1pPr algn="ctr" defTabSz="844083" rtl="0" eaLnBrk="1" latinLnBrk="1" hangingPunct="1"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6531" indent="-316531" algn="l" defTabSz="844083" rtl="0" eaLnBrk="1" latinLnBrk="1" hangingPunct="1">
        <a:spcBef>
          <a:spcPct val="20000"/>
        </a:spcBef>
        <a:buFont typeface="Arial" pitchFamily="34" charset="0"/>
        <a:buChar char="•"/>
        <a:defRPr sz="2954" kern="1200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63776" algn="l" defTabSz="844083" rtl="0" eaLnBrk="1" latinLnBrk="1" hangingPunct="1">
        <a:spcBef>
          <a:spcPct val="20000"/>
        </a:spcBef>
        <a:buFont typeface="Arial" pitchFamily="34" charset="0"/>
        <a:buChar char="–"/>
        <a:defRPr sz="258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1" hangingPunct="1">
        <a:spcBef>
          <a:spcPct val="20000"/>
        </a:spcBef>
        <a:buFont typeface="Arial" pitchFamily="34" charset="0"/>
        <a:buChar char="–"/>
        <a:defRPr sz="1846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1" hangingPunct="1">
        <a:spcBef>
          <a:spcPct val="20000"/>
        </a:spcBef>
        <a:buFont typeface="Arial" pitchFamily="34" charset="0"/>
        <a:buChar char="»"/>
        <a:defRPr sz="1846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mailto:tg.kim@posco-inc.com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teams.microsoft.com/meet/496778594310189?p=JNBLJMuldtUvdCz1EB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37129" y="169867"/>
            <a:ext cx="39837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35396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2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&lt;</a:t>
            </a:r>
            <a:r>
              <a:rPr lang="ko-KR" altLang="en-US" sz="2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에너지</a:t>
            </a:r>
            <a:r>
              <a:rPr lang="en-US" altLang="ko-KR" sz="2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TD </a:t>
            </a:r>
            <a:r>
              <a:rPr lang="ko-KR" altLang="en-US" sz="2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연구과제 공모 안내</a:t>
            </a:r>
            <a:r>
              <a:rPr lang="en-US" altLang="ko-KR" sz="20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20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5050" y="816398"/>
            <a:ext cx="6544869" cy="61516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포스코홀딩스 미래기술연구원 에너지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TD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에서는 수소 및 저탄소분야 핵심기술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확보를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목적으로 연구과제 공모를 실시하오니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관심있는 연구자 분들의 많은 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참여를 부탁드립니다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7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○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공모분야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수소생산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, CCU,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에너지 효율화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세부내용 첨부문서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확인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</a:rPr>
              <a:t>      * 1</a:t>
            </a:r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</a:rPr>
              <a:t>인당 </a:t>
            </a: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</a:rPr>
              <a:t>RFP 1</a:t>
            </a:r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</a:rPr>
              <a:t>건만 지원 가능</a:t>
            </a:r>
            <a:endParaRPr lang="en-US" altLang="ko-KR" sz="12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○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연구기간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과제 개시일로부터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시작일은 과제별 상이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착수보고</a:t>
            </a:r>
            <a:r>
              <a:rPr lang="en-US" altLang="ko-KR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착수일로부터 </a:t>
            </a:r>
            <a:r>
              <a:rPr lang="en-US" altLang="ko-KR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개월 내</a:t>
            </a:r>
            <a:r>
              <a:rPr lang="en-US" altLang="ko-KR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Gate Review</a:t>
            </a:r>
            <a:r>
              <a:rPr lang="en-US" altLang="ko-KR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(6</a:t>
            </a:r>
            <a:r>
              <a:rPr lang="ko-KR" altLang="en-US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개월 내</a:t>
            </a:r>
            <a:r>
              <a:rPr lang="en-US" altLang="ko-KR" sz="105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→ 완료보고</a:t>
            </a:r>
            <a:r>
              <a:rPr lang="en-US" altLang="ko-KR" sz="1100">
                <a:latin typeface="맑은 고딕" panose="020B0503020000020004" pitchFamily="50" charset="-127"/>
                <a:ea typeface="맑은 고딕" panose="020B0503020000020004" pitchFamily="50" charset="-127"/>
              </a:rPr>
              <a:t>(1</a:t>
            </a:r>
            <a:r>
              <a:rPr lang="ko-KR" altLang="en-US" sz="1100">
                <a:latin typeface="맑은 고딕" panose="020B0503020000020004" pitchFamily="50" charset="-127"/>
                <a:ea typeface="맑은 고딕" panose="020B0503020000020004" pitchFamily="50" charset="-127"/>
              </a:rPr>
              <a:t>년 이내</a:t>
            </a:r>
            <a:r>
              <a:rPr lang="en-US" altLang="ko-KR" sz="11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Gate Review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결과로 과제 지속여부 결정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완료보고 후 후속과제 진행 결정</a:t>
            </a:r>
            <a:endParaRPr lang="en-US" altLang="ko-KR" sz="14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○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제출기한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2026</a:t>
            </a:r>
            <a:r>
              <a:rPr lang="ko-KR" altLang="en-US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r>
              <a:rPr lang="ko-KR" altLang="en-US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11</a:t>
            </a:r>
            <a:r>
              <a:rPr lang="ko-KR" altLang="en-US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금</a:t>
            </a:r>
            <a:r>
              <a:rPr lang="en-US" altLang="ko-KR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오후 </a:t>
            </a:r>
            <a:r>
              <a:rPr lang="en-US" altLang="ko-KR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시까지 </a:t>
            </a:r>
            <a:r>
              <a:rPr lang="en-US" altLang="ko-KR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 엄수</a:t>
            </a:r>
            <a:r>
              <a:rPr lang="en-US" altLang="ko-KR" sz="14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○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제출서류</a:t>
            </a:r>
            <a:b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제안서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부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첨부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양식 참고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, 1 page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초과 금지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이력서 및 연구실적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부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(RFP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관련 연구실적 위주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자유양식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1 page)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참여자격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RFP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과제 관련 연구실적 보유자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박사 이상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),</a:t>
            </a:r>
            <a:r>
              <a:rPr lang="ko-KR" altLang="en-US" sz="1400" spc="-100">
                <a:latin typeface="맑은 고딕" panose="020B0503020000020004" pitchFamily="50" charset="-127"/>
                <a:ea typeface="맑은 고딕" panose="020B0503020000020004" pitchFamily="50" charset="-127"/>
              </a:rPr>
              <a:t>국내 대학교 전임교원</a:t>
            </a:r>
            <a:endParaRPr lang="en-US" altLang="ko-KR" sz="1400" b="1" spc="-1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○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심사기준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가중치 순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sz="1400">
                <a:latin typeface="맑은 고딕" panose="020B0503020000020004" pitchFamily="50" charset="-127"/>
              </a:rPr>
              <a:t>목표 도전성 및 달성 가능성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lang="ko-KR" altLang="en-US" sz="1400">
                <a:latin typeface="맑은 고딕" panose="020B0503020000020004" pitchFamily="50" charset="-127"/>
              </a:rPr>
              <a:t>연구방법 창의성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③ </a:t>
            </a:r>
            <a:r>
              <a:rPr lang="ko-KR" altLang="en-US" sz="1400">
                <a:latin typeface="맑은 고딕" panose="020B0503020000020004" pitchFamily="50" charset="-127"/>
              </a:rPr>
              <a:t>연구비 적절성</a:t>
            </a:r>
            <a:endParaRPr lang="en-US" altLang="ko-KR" sz="1400">
              <a:latin typeface="맑은 고딕" panose="020B0503020000020004" pitchFamily="50" charset="-127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향후 일정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안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sz="1100"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1100">
                <a:latin typeface="맑은 고딕" panose="020B0503020000020004" pitchFamily="50" charset="-127"/>
                <a:ea typeface="맑은 고딕" panose="020B0503020000020004" pitchFamily="50" charset="-127"/>
              </a:rPr>
              <a:t>접수마감 이후 일정은 변동가능</a:t>
            </a: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심사 결과는 연구책임자 개별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이메일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연락 예정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- 2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차 대면심사 시 연구책임자 참석 필수</a:t>
            </a:r>
            <a:endParaRPr lang="en-US" altLang="ko-KR" sz="140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제출 및 문의처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1100" b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김태경 리더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(02-3457-0222,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  <a:hlinkClick r:id="rId2"/>
              </a:rPr>
              <a:t>tg.kim@posco-inc.com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주요 일정</a:t>
            </a: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F29EB5A3-92EC-43DB-B70C-E28DDD2D2BFF}"/>
              </a:ext>
            </a:extLst>
          </p:cNvPr>
          <p:cNvSpPr/>
          <p:nvPr/>
        </p:nvSpPr>
        <p:spPr>
          <a:xfrm>
            <a:off x="198947" y="8491698"/>
            <a:ext cx="545973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첨부파일 목록</a:t>
            </a: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- 260824_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포스코홀딩스 에너지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TD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공모과제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RFP</a:t>
            </a:r>
          </a:p>
          <a:p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    - 260824_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포스코홀딩스 에너지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TD 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</a:rPr>
              <a:t>공모과제 제안서 양식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062C2A3-105D-61BA-053A-705947D97F4D}"/>
              </a:ext>
            </a:extLst>
          </p:cNvPr>
          <p:cNvSpPr/>
          <p:nvPr/>
        </p:nvSpPr>
        <p:spPr>
          <a:xfrm>
            <a:off x="1144956" y="6911257"/>
            <a:ext cx="720000" cy="469900"/>
          </a:xfrm>
          <a:prstGeom prst="rect">
            <a:avLst/>
          </a:prstGeom>
          <a:noFill/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spc="-100">
                <a:solidFill>
                  <a:schemeClr val="tx1"/>
                </a:solidFill>
              </a:rPr>
              <a:t>접수마감</a:t>
            </a:r>
            <a:endParaRPr lang="en-US" altLang="ko-KR" sz="1100" spc="-100">
              <a:solidFill>
                <a:schemeClr val="tx1"/>
              </a:solidFill>
            </a:endParaRPr>
          </a:p>
          <a:p>
            <a:pPr algn="ctr"/>
            <a:r>
              <a:rPr lang="en-US" altLang="ko-KR" sz="1100" spc="-100">
                <a:solidFill>
                  <a:schemeClr val="tx1"/>
                </a:solidFill>
              </a:rPr>
              <a:t>(9.11)</a:t>
            </a:r>
            <a:endParaRPr lang="ko-KR" altLang="en-US" sz="1100" spc="-100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C72E91D-E9AD-22A0-5F9A-81AB52AE8F79}"/>
              </a:ext>
            </a:extLst>
          </p:cNvPr>
          <p:cNvSpPr/>
          <p:nvPr/>
        </p:nvSpPr>
        <p:spPr>
          <a:xfrm>
            <a:off x="2055760" y="6911257"/>
            <a:ext cx="720000" cy="469900"/>
          </a:xfrm>
          <a:prstGeom prst="rect">
            <a:avLst/>
          </a:prstGeom>
          <a:noFill/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100" spc="-100">
                <a:solidFill>
                  <a:schemeClr val="tx1"/>
                </a:solidFill>
              </a:rPr>
              <a:t>1</a:t>
            </a:r>
            <a:r>
              <a:rPr lang="ko-KR" altLang="en-US" sz="1100" spc="-100">
                <a:solidFill>
                  <a:schemeClr val="tx1"/>
                </a:solidFill>
              </a:rPr>
              <a:t>차</a:t>
            </a:r>
            <a:r>
              <a:rPr lang="en-US" altLang="ko-KR" sz="900" spc="-100">
                <a:solidFill>
                  <a:schemeClr val="tx1"/>
                </a:solidFill>
              </a:rPr>
              <a:t>(</a:t>
            </a:r>
            <a:r>
              <a:rPr lang="ko-KR" altLang="en-US" sz="900" spc="-100">
                <a:solidFill>
                  <a:schemeClr val="tx1"/>
                </a:solidFill>
              </a:rPr>
              <a:t>서면</a:t>
            </a:r>
            <a:r>
              <a:rPr lang="en-US" altLang="ko-KR" sz="900" spc="-100">
                <a:solidFill>
                  <a:schemeClr val="tx1"/>
                </a:solidFill>
              </a:rPr>
              <a:t>)</a:t>
            </a:r>
            <a:r>
              <a:rPr lang="ko-KR" altLang="en-US" sz="1100" spc="-100">
                <a:solidFill>
                  <a:schemeClr val="tx1"/>
                </a:solidFill>
              </a:rPr>
              <a:t>심사</a:t>
            </a:r>
            <a:r>
              <a:rPr lang="en-US" altLang="ko-KR" sz="1100" spc="-100">
                <a:solidFill>
                  <a:schemeClr val="tx1"/>
                </a:solidFill>
              </a:rPr>
              <a:t>(~9.15)</a:t>
            </a:r>
            <a:endParaRPr lang="ko-KR" altLang="en-US" sz="1100" spc="-100">
              <a:solidFill>
                <a:schemeClr val="tx1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80D45B65-D564-4582-5836-123DF1B50CCA}"/>
              </a:ext>
            </a:extLst>
          </p:cNvPr>
          <p:cNvSpPr/>
          <p:nvPr/>
        </p:nvSpPr>
        <p:spPr>
          <a:xfrm>
            <a:off x="3913368" y="6911257"/>
            <a:ext cx="1008000" cy="469900"/>
          </a:xfrm>
          <a:prstGeom prst="rect">
            <a:avLst/>
          </a:prstGeom>
          <a:noFill/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spc="-100">
                <a:solidFill>
                  <a:schemeClr val="tx1"/>
                </a:solidFill>
              </a:rPr>
              <a:t>심의자료 제출</a:t>
            </a:r>
            <a:endParaRPr lang="en-US" altLang="ko-KR" sz="1100" spc="-100">
              <a:solidFill>
                <a:schemeClr val="tx1"/>
              </a:solidFill>
            </a:endParaRPr>
          </a:p>
          <a:p>
            <a:pPr algn="ctr"/>
            <a:r>
              <a:rPr lang="en-US" altLang="ko-KR" sz="1100" spc="-100">
                <a:solidFill>
                  <a:schemeClr val="tx1"/>
                </a:solidFill>
              </a:rPr>
              <a:t>(~9.30)</a:t>
            </a:r>
            <a:endParaRPr lang="ko-KR" altLang="en-US" sz="1100" spc="-10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D32A0408-0DA3-1CA4-146B-61F286B4E992}"/>
              </a:ext>
            </a:extLst>
          </p:cNvPr>
          <p:cNvSpPr/>
          <p:nvPr/>
        </p:nvSpPr>
        <p:spPr>
          <a:xfrm>
            <a:off x="5112172" y="6911257"/>
            <a:ext cx="756000" cy="469900"/>
          </a:xfrm>
          <a:prstGeom prst="rect">
            <a:avLst/>
          </a:prstGeom>
          <a:noFill/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100" spc="-100">
                <a:solidFill>
                  <a:schemeClr val="tx1"/>
                </a:solidFill>
              </a:rPr>
              <a:t>2</a:t>
            </a:r>
            <a:r>
              <a:rPr lang="ko-KR" altLang="en-US" sz="1100" spc="-100">
                <a:solidFill>
                  <a:schemeClr val="tx1"/>
                </a:solidFill>
              </a:rPr>
              <a:t>차</a:t>
            </a:r>
            <a:r>
              <a:rPr lang="en-US" altLang="ko-KR" sz="900" spc="-100">
                <a:solidFill>
                  <a:schemeClr val="tx1"/>
                </a:solidFill>
              </a:rPr>
              <a:t>(</a:t>
            </a:r>
            <a:r>
              <a:rPr lang="ko-KR" altLang="en-US" sz="900" spc="-100">
                <a:solidFill>
                  <a:schemeClr val="tx1"/>
                </a:solidFill>
              </a:rPr>
              <a:t>대면</a:t>
            </a:r>
            <a:r>
              <a:rPr lang="en-US" altLang="ko-KR" sz="900" spc="-100">
                <a:solidFill>
                  <a:schemeClr val="tx1"/>
                </a:solidFill>
              </a:rPr>
              <a:t>)</a:t>
            </a:r>
            <a:r>
              <a:rPr lang="ko-KR" altLang="en-US" sz="1100" spc="-100">
                <a:solidFill>
                  <a:schemeClr val="tx1"/>
                </a:solidFill>
              </a:rPr>
              <a:t>심사</a:t>
            </a:r>
            <a:r>
              <a:rPr lang="en-US" altLang="ko-KR" sz="1100" spc="-100">
                <a:solidFill>
                  <a:schemeClr val="tx1"/>
                </a:solidFill>
              </a:rPr>
              <a:t>(10.1~2 </a:t>
            </a:r>
            <a:r>
              <a:rPr lang="ko-KR" altLang="en-US" sz="1100" spc="-100">
                <a:solidFill>
                  <a:schemeClr val="tx1"/>
                </a:solidFill>
              </a:rPr>
              <a:t>中</a:t>
            </a:r>
            <a:r>
              <a:rPr lang="en-US" altLang="ko-KR" sz="1100" spc="-100">
                <a:solidFill>
                  <a:schemeClr val="tx1"/>
                </a:solidFill>
              </a:rPr>
              <a:t>)</a:t>
            </a:r>
            <a:endParaRPr lang="ko-KR" altLang="en-US" sz="1100" spc="-10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2B7296B-44CA-D1BD-A343-440729EDE4F7}"/>
              </a:ext>
            </a:extLst>
          </p:cNvPr>
          <p:cNvSpPr/>
          <p:nvPr/>
        </p:nvSpPr>
        <p:spPr>
          <a:xfrm>
            <a:off x="6058978" y="6912207"/>
            <a:ext cx="720000" cy="468000"/>
          </a:xfrm>
          <a:prstGeom prst="rect">
            <a:avLst/>
          </a:prstGeom>
          <a:noFill/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spc="-100">
                <a:solidFill>
                  <a:schemeClr val="tx1"/>
                </a:solidFill>
              </a:rPr>
              <a:t>최종발표</a:t>
            </a:r>
            <a:endParaRPr lang="en-US" altLang="ko-KR" sz="1100" spc="-100">
              <a:solidFill>
                <a:schemeClr val="tx1"/>
              </a:solidFill>
            </a:endParaRPr>
          </a:p>
          <a:p>
            <a:pPr algn="ctr"/>
            <a:r>
              <a:rPr lang="en-US" altLang="ko-KR" sz="1100" spc="-100">
                <a:solidFill>
                  <a:schemeClr val="tx1"/>
                </a:solidFill>
              </a:rPr>
              <a:t>(10.8)</a:t>
            </a:r>
            <a:endParaRPr lang="ko-KR" altLang="en-US" sz="1100" spc="-10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F790881-0EB5-87FF-BE90-0A24978E949F}"/>
              </a:ext>
            </a:extLst>
          </p:cNvPr>
          <p:cNvSpPr/>
          <p:nvPr/>
        </p:nvSpPr>
        <p:spPr>
          <a:xfrm>
            <a:off x="2966564" y="6911257"/>
            <a:ext cx="756000" cy="469900"/>
          </a:xfrm>
          <a:prstGeom prst="rect">
            <a:avLst/>
          </a:prstGeom>
          <a:noFill/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spc="-100">
                <a:solidFill>
                  <a:schemeClr val="tx1"/>
                </a:solidFill>
              </a:rPr>
              <a:t>결과 발표</a:t>
            </a:r>
            <a:endParaRPr lang="en-US" altLang="ko-KR" sz="1100" spc="-100">
              <a:solidFill>
                <a:schemeClr val="tx1"/>
              </a:solidFill>
            </a:endParaRPr>
          </a:p>
          <a:p>
            <a:pPr algn="ctr"/>
            <a:r>
              <a:rPr lang="en-US" altLang="ko-KR" sz="1100" spc="-100">
                <a:solidFill>
                  <a:schemeClr val="tx1"/>
                </a:solidFill>
              </a:rPr>
              <a:t>(9.15)</a:t>
            </a:r>
            <a:endParaRPr lang="ko-KR" altLang="en-US" sz="1100" spc="-100">
              <a:solidFill>
                <a:schemeClr val="tx1"/>
              </a:solidFill>
            </a:endParaRPr>
          </a:p>
        </p:txBody>
      </p:sp>
      <p:sp>
        <p:nvSpPr>
          <p:cNvPr id="18" name="이등변 삼각형 17">
            <a:extLst>
              <a:ext uri="{FF2B5EF4-FFF2-40B4-BE49-F238E27FC236}">
                <a16:creationId xmlns:a16="http://schemas.microsoft.com/office/drawing/2014/main" id="{8DEDDB7A-AF8A-02F6-2931-2B2D34E9E088}"/>
              </a:ext>
            </a:extLst>
          </p:cNvPr>
          <p:cNvSpPr/>
          <p:nvPr/>
        </p:nvSpPr>
        <p:spPr>
          <a:xfrm rot="5400000">
            <a:off x="1870358" y="7110207"/>
            <a:ext cx="180000" cy="720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spc="-100"/>
          </a:p>
        </p:txBody>
      </p:sp>
      <p:sp>
        <p:nvSpPr>
          <p:cNvPr id="20" name="이등변 삼각형 19">
            <a:extLst>
              <a:ext uri="{FF2B5EF4-FFF2-40B4-BE49-F238E27FC236}">
                <a16:creationId xmlns:a16="http://schemas.microsoft.com/office/drawing/2014/main" id="{6DA8D2F5-143A-0E36-BC65-69F467243E9B}"/>
              </a:ext>
            </a:extLst>
          </p:cNvPr>
          <p:cNvSpPr/>
          <p:nvPr/>
        </p:nvSpPr>
        <p:spPr>
          <a:xfrm rot="5400000">
            <a:off x="2781162" y="7110207"/>
            <a:ext cx="180000" cy="720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spc="-100"/>
          </a:p>
        </p:txBody>
      </p:sp>
      <p:sp>
        <p:nvSpPr>
          <p:cNvPr id="21" name="이등변 삼각형 20">
            <a:extLst>
              <a:ext uri="{FF2B5EF4-FFF2-40B4-BE49-F238E27FC236}">
                <a16:creationId xmlns:a16="http://schemas.microsoft.com/office/drawing/2014/main" id="{D98EB560-14E3-96FF-F0A4-AFDE0DB6D39C}"/>
              </a:ext>
            </a:extLst>
          </p:cNvPr>
          <p:cNvSpPr/>
          <p:nvPr/>
        </p:nvSpPr>
        <p:spPr>
          <a:xfrm rot="5400000">
            <a:off x="3727966" y="7110207"/>
            <a:ext cx="180000" cy="720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spc="-100"/>
          </a:p>
        </p:txBody>
      </p:sp>
      <p:sp>
        <p:nvSpPr>
          <p:cNvPr id="22" name="이등변 삼각형 21">
            <a:extLst>
              <a:ext uri="{FF2B5EF4-FFF2-40B4-BE49-F238E27FC236}">
                <a16:creationId xmlns:a16="http://schemas.microsoft.com/office/drawing/2014/main" id="{1C5C2124-15EA-D476-63BC-4CA9282B7D50}"/>
              </a:ext>
            </a:extLst>
          </p:cNvPr>
          <p:cNvSpPr/>
          <p:nvPr/>
        </p:nvSpPr>
        <p:spPr>
          <a:xfrm rot="5400000">
            <a:off x="4926770" y="7110207"/>
            <a:ext cx="180000" cy="720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spc="-100"/>
          </a:p>
        </p:txBody>
      </p:sp>
      <p:sp>
        <p:nvSpPr>
          <p:cNvPr id="23" name="이등변 삼각형 22">
            <a:extLst>
              <a:ext uri="{FF2B5EF4-FFF2-40B4-BE49-F238E27FC236}">
                <a16:creationId xmlns:a16="http://schemas.microsoft.com/office/drawing/2014/main" id="{A2EDA1E1-50E0-315A-49BE-9D2234335063}"/>
              </a:ext>
            </a:extLst>
          </p:cNvPr>
          <p:cNvSpPr/>
          <p:nvPr/>
        </p:nvSpPr>
        <p:spPr>
          <a:xfrm rot="5400000">
            <a:off x="5873574" y="7110207"/>
            <a:ext cx="180000" cy="720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spc="-100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6E109058-7929-0B00-E934-22DC1C14B3FA}"/>
              </a:ext>
            </a:extLst>
          </p:cNvPr>
          <p:cNvGrpSpPr/>
          <p:nvPr/>
        </p:nvGrpSpPr>
        <p:grpSpPr>
          <a:xfrm>
            <a:off x="1756269" y="9337770"/>
            <a:ext cx="3345463" cy="448498"/>
            <a:chOff x="1396152" y="8979960"/>
            <a:chExt cx="3345463" cy="448498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08FA457-07E8-45A4-9ED4-3CFEC4FB53E3}"/>
                </a:ext>
              </a:extLst>
            </p:cNvPr>
            <p:cNvSpPr txBox="1"/>
            <p:nvPr/>
          </p:nvSpPr>
          <p:spPr>
            <a:xfrm>
              <a:off x="3668884" y="9013663"/>
              <a:ext cx="1072731" cy="3586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1600" b="1">
                  <a:solidFill>
                    <a:srgbClr val="05507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에너지</a:t>
              </a:r>
              <a:r>
                <a:rPr lang="en-US" altLang="ko-KR" sz="1600" b="1">
                  <a:solidFill>
                    <a:srgbClr val="05507D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TD</a:t>
              </a:r>
            </a:p>
          </p:txBody>
        </p:sp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DF8C8765-ABB1-4F8F-96B9-DB128A5920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396152" y="8979960"/>
              <a:ext cx="2268566" cy="448498"/>
            </a:xfrm>
            <a:prstGeom prst="rect">
              <a:avLst/>
            </a:prstGeom>
          </p:spPr>
        </p:pic>
      </p:grpSp>
      <p:sp>
        <p:nvSpPr>
          <p:cNvPr id="5" name="직사각형 4">
            <a:extLst>
              <a:ext uri="{FF2B5EF4-FFF2-40B4-BE49-F238E27FC236}">
                <a16:creationId xmlns:a16="http://schemas.microsoft.com/office/drawing/2014/main" id="{948EB1CE-289E-FEE2-C171-11169E5D9383}"/>
              </a:ext>
            </a:extLst>
          </p:cNvPr>
          <p:cNvSpPr/>
          <p:nvPr/>
        </p:nvSpPr>
        <p:spPr>
          <a:xfrm>
            <a:off x="186071" y="6911257"/>
            <a:ext cx="768081" cy="469900"/>
          </a:xfrm>
          <a:prstGeom prst="rect">
            <a:avLst/>
          </a:prstGeom>
          <a:noFill/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pc="-130">
                <a:solidFill>
                  <a:schemeClr val="tx1"/>
                </a:solidFill>
              </a:rPr>
              <a:t>RFP</a:t>
            </a:r>
            <a:r>
              <a:rPr lang="ko-KR" altLang="en-US" sz="1100" spc="-130">
                <a:solidFill>
                  <a:schemeClr val="tx1"/>
                </a:solidFill>
              </a:rPr>
              <a:t>설명회</a:t>
            </a:r>
            <a:endParaRPr lang="en-US" altLang="ko-KR" sz="1100" spc="-130">
              <a:solidFill>
                <a:schemeClr val="tx1"/>
              </a:solidFill>
            </a:endParaRPr>
          </a:p>
          <a:p>
            <a:pPr algn="ctr"/>
            <a:r>
              <a:rPr lang="en-US" altLang="ko-KR" sz="1100" spc="-100">
                <a:solidFill>
                  <a:schemeClr val="tx1"/>
                </a:solidFill>
              </a:rPr>
              <a:t>(9.1)</a:t>
            </a:r>
            <a:endParaRPr lang="ko-KR" altLang="en-US" sz="1100" spc="-100">
              <a:solidFill>
                <a:schemeClr val="tx1"/>
              </a:solidFill>
            </a:endParaRPr>
          </a:p>
        </p:txBody>
      </p:sp>
      <p:sp>
        <p:nvSpPr>
          <p:cNvPr id="6" name="이등변 삼각형 5">
            <a:extLst>
              <a:ext uri="{FF2B5EF4-FFF2-40B4-BE49-F238E27FC236}">
                <a16:creationId xmlns:a16="http://schemas.microsoft.com/office/drawing/2014/main" id="{25B2A800-B580-FB03-D719-8B614E670892}"/>
              </a:ext>
            </a:extLst>
          </p:cNvPr>
          <p:cNvSpPr/>
          <p:nvPr/>
        </p:nvSpPr>
        <p:spPr>
          <a:xfrm rot="5400000">
            <a:off x="959554" y="7110207"/>
            <a:ext cx="180000" cy="720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spc="-10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6C53744-E052-D478-0686-476BA0148BB7}"/>
              </a:ext>
            </a:extLst>
          </p:cNvPr>
          <p:cNvSpPr/>
          <p:nvPr/>
        </p:nvSpPr>
        <p:spPr>
          <a:xfrm>
            <a:off x="186071" y="7481966"/>
            <a:ext cx="6592907" cy="972925"/>
          </a:xfrm>
          <a:prstGeom prst="rect">
            <a:avLst/>
          </a:prstGeom>
          <a:solidFill>
            <a:srgbClr val="FFFFCC"/>
          </a:solidFill>
          <a:ln w="3175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1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&lt;</a:t>
            </a:r>
            <a:r>
              <a:rPr lang="en-US" altLang="ko-KR" sz="1100" b="1">
                <a:solidFill>
                  <a:schemeClr val="tx1"/>
                </a:solidFill>
              </a:rPr>
              <a:t>RFP </a:t>
            </a:r>
            <a:r>
              <a:rPr lang="ko-KR" altLang="en-US" sz="1100" b="1">
                <a:solidFill>
                  <a:schemeClr val="tx1"/>
                </a:solidFill>
              </a:rPr>
              <a:t>설명회</a:t>
            </a:r>
            <a:r>
              <a:rPr lang="en-US" altLang="ko-KR" sz="1100" b="1">
                <a:solidFill>
                  <a:schemeClr val="tx1"/>
                </a:solidFill>
              </a:rPr>
              <a:t>(</a:t>
            </a:r>
            <a:r>
              <a:rPr lang="ko-KR" altLang="en-US" sz="1100" b="1">
                <a:solidFill>
                  <a:schemeClr val="tx1"/>
                </a:solidFill>
              </a:rPr>
              <a:t>온라인</a:t>
            </a:r>
            <a:r>
              <a:rPr lang="en-US" altLang="ko-KR" sz="1100" b="1">
                <a:solidFill>
                  <a:schemeClr val="tx1"/>
                </a:solidFill>
              </a:rPr>
              <a:t>)&gt;</a:t>
            </a:r>
          </a:p>
          <a:p>
            <a:pPr>
              <a:spcBef>
                <a:spcPts val="300"/>
              </a:spcBef>
            </a:pPr>
            <a:r>
              <a:rPr lang="en-US" altLang="ko-KR" sz="1100" b="1">
                <a:solidFill>
                  <a:schemeClr val="tx1"/>
                </a:solidFill>
              </a:rPr>
              <a:t>  - </a:t>
            </a:r>
            <a:r>
              <a:rPr lang="ko-KR" altLang="en-US" sz="1100" b="1">
                <a:solidFill>
                  <a:schemeClr val="tx1"/>
                </a:solidFill>
              </a:rPr>
              <a:t>일시 </a:t>
            </a:r>
            <a:r>
              <a:rPr lang="en-US" altLang="ko-KR" sz="1100">
                <a:solidFill>
                  <a:schemeClr val="tx1"/>
                </a:solidFill>
              </a:rPr>
              <a:t>: 2026</a:t>
            </a:r>
            <a:r>
              <a:rPr lang="ko-KR" altLang="en-US" sz="1100">
                <a:solidFill>
                  <a:schemeClr val="tx1"/>
                </a:solidFill>
              </a:rPr>
              <a:t>년 </a:t>
            </a:r>
            <a:r>
              <a:rPr lang="en-US" altLang="ko-KR" sz="1100">
                <a:solidFill>
                  <a:schemeClr val="tx1"/>
                </a:solidFill>
              </a:rPr>
              <a:t>9</a:t>
            </a:r>
            <a:r>
              <a:rPr lang="ko-KR" altLang="en-US" sz="1100">
                <a:solidFill>
                  <a:schemeClr val="tx1"/>
                </a:solidFill>
              </a:rPr>
              <a:t>월 </a:t>
            </a:r>
            <a:r>
              <a:rPr lang="en-US" altLang="ko-KR" sz="1100">
                <a:solidFill>
                  <a:schemeClr val="tx1"/>
                </a:solidFill>
              </a:rPr>
              <a:t>1</a:t>
            </a:r>
            <a:r>
              <a:rPr lang="ko-KR" altLang="en-US" sz="1100">
                <a:solidFill>
                  <a:schemeClr val="tx1"/>
                </a:solidFill>
              </a:rPr>
              <a:t>일</a:t>
            </a:r>
            <a:r>
              <a:rPr lang="en-US" altLang="ko-KR" sz="1100">
                <a:solidFill>
                  <a:schemeClr val="tx1"/>
                </a:solidFill>
              </a:rPr>
              <a:t>(</a:t>
            </a:r>
            <a:r>
              <a:rPr lang="ko-KR" altLang="en-US" sz="1100">
                <a:solidFill>
                  <a:schemeClr val="tx1"/>
                </a:solidFill>
              </a:rPr>
              <a:t>화</a:t>
            </a:r>
            <a:r>
              <a:rPr lang="en-US" altLang="ko-KR" sz="1100">
                <a:solidFill>
                  <a:schemeClr val="tx1"/>
                </a:solidFill>
              </a:rPr>
              <a:t>)</a:t>
            </a:r>
            <a:r>
              <a:rPr lang="ko-KR" altLang="en-US" sz="1100">
                <a:solidFill>
                  <a:schemeClr val="tx1"/>
                </a:solidFill>
              </a:rPr>
              <a:t> 오후 </a:t>
            </a:r>
            <a:r>
              <a:rPr lang="en-US" altLang="ko-KR" sz="1100">
                <a:solidFill>
                  <a:schemeClr val="tx1"/>
                </a:solidFill>
              </a:rPr>
              <a:t>3</a:t>
            </a:r>
            <a:r>
              <a:rPr lang="ko-KR" altLang="en-US" sz="1100">
                <a:solidFill>
                  <a:schemeClr val="tx1"/>
                </a:solidFill>
              </a:rPr>
              <a:t>시</a:t>
            </a:r>
            <a:r>
              <a:rPr lang="en-US" altLang="ko-KR" sz="1100">
                <a:solidFill>
                  <a:schemeClr val="tx1"/>
                </a:solidFill>
              </a:rPr>
              <a:t>~4</a:t>
            </a:r>
            <a:r>
              <a:rPr lang="ko-KR" altLang="en-US" sz="1100">
                <a:solidFill>
                  <a:schemeClr val="tx1"/>
                </a:solidFill>
              </a:rPr>
              <a:t>시   </a:t>
            </a:r>
            <a:endParaRPr lang="en-US" altLang="ko-KR" sz="1100">
              <a:solidFill>
                <a:schemeClr val="tx1"/>
              </a:solidFill>
            </a:endParaRPr>
          </a:p>
          <a:p>
            <a:r>
              <a:rPr lang="ko-KR" altLang="en-US" sz="1100" b="1">
                <a:solidFill>
                  <a:schemeClr val="tx1"/>
                </a:solidFill>
              </a:rPr>
              <a:t>  </a:t>
            </a:r>
            <a:r>
              <a:rPr lang="en-US" altLang="ko-KR" sz="1100" b="1">
                <a:solidFill>
                  <a:schemeClr val="tx1"/>
                </a:solidFill>
              </a:rPr>
              <a:t>- </a:t>
            </a:r>
            <a:r>
              <a:rPr lang="ko-KR" altLang="en-US" sz="1100" b="1">
                <a:solidFill>
                  <a:schemeClr val="tx1"/>
                </a:solidFill>
              </a:rPr>
              <a:t>내용</a:t>
            </a:r>
            <a:r>
              <a:rPr lang="en-US" altLang="ko-KR" sz="1100">
                <a:solidFill>
                  <a:schemeClr val="tx1"/>
                </a:solidFill>
              </a:rPr>
              <a:t>: RFP</a:t>
            </a:r>
            <a:r>
              <a:rPr lang="ko-KR" altLang="en-US" sz="1100">
                <a:solidFill>
                  <a:schemeClr val="tx1"/>
                </a:solidFill>
              </a:rPr>
              <a:t>별 추진목적</a:t>
            </a:r>
            <a:r>
              <a:rPr lang="en-US" altLang="ko-KR" sz="1100">
                <a:solidFill>
                  <a:schemeClr val="tx1"/>
                </a:solidFill>
              </a:rPr>
              <a:t>, </a:t>
            </a:r>
            <a:r>
              <a:rPr lang="ko-KR" altLang="en-US" sz="1100">
                <a:solidFill>
                  <a:schemeClr val="tx1"/>
                </a:solidFill>
              </a:rPr>
              <a:t>내용 및 목표 설명 후 질의응답 실시</a:t>
            </a:r>
            <a:br>
              <a:rPr lang="en-US" altLang="ko-KR" sz="1100">
                <a:solidFill>
                  <a:schemeClr val="tx1"/>
                </a:solidFill>
              </a:rPr>
            </a:br>
            <a:r>
              <a:rPr lang="en-US" altLang="ko-KR" sz="1100">
                <a:solidFill>
                  <a:schemeClr val="tx1"/>
                </a:solidFill>
              </a:rPr>
              <a:t>  - </a:t>
            </a:r>
            <a:r>
              <a:rPr lang="en-US" altLang="ko-KR" sz="1100" b="1">
                <a:solidFill>
                  <a:schemeClr val="tx1"/>
                </a:solidFill>
              </a:rPr>
              <a:t>URL </a:t>
            </a:r>
            <a:r>
              <a:rPr lang="en-US" altLang="ko-KR" sz="1100">
                <a:solidFill>
                  <a:schemeClr val="tx1"/>
                </a:solidFill>
              </a:rPr>
              <a:t>: </a:t>
            </a:r>
            <a:r>
              <a:rPr lang="en-US" altLang="ko-KR" sz="1100" u="sng">
                <a:solidFill>
                  <a:srgbClr val="5B5FC7"/>
                </a:solidFill>
                <a:effectLst/>
                <a:latin typeface="Segoe UI" panose="020B0502040204020203" pitchFamily="34" charset="0"/>
                <a:hlinkClick r:id="rId4" tooltip="Meeting join"/>
              </a:rPr>
              <a:t>https://teams.microsoft.com/meet/496778594310189?p=JNBLJMuldtUvdCz1EB</a:t>
            </a:r>
            <a:endParaRPr lang="en-US" altLang="ko-KR" sz="11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146697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1F3FD"/>
        </a:solidFill>
        <a:ln w="3175">
          <a:solidFill>
            <a:schemeClr val="accent1">
              <a:lumMod val="50000"/>
            </a:schemeClr>
          </a:solidFill>
        </a:ln>
      </a:spPr>
      <a:bodyPr rtlCol="0" anchor="ctr"/>
      <a:lstStyle>
        <a:defPPr algn="ctr">
          <a:defRPr sz="1200"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3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4471</TotalTime>
  <Words>388</Words>
  <Application>Microsoft Office PowerPoint</Application>
  <PresentationFormat>A4 용지(210x297mm)</PresentationFormat>
  <Paragraphs>30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Segoe UI</vt:lpstr>
      <vt:lpstr>디자인 사용자 지정</vt:lpstr>
      <vt:lpstr>3_디자인 사용자 지정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김태경(Kim Taekyeong)_리더_미래기술연구원</cp:lastModifiedBy>
  <cp:revision>359</cp:revision>
  <cp:lastPrinted>2023-08-02T09:52:41Z</cp:lastPrinted>
  <dcterms:created xsi:type="dcterms:W3CDTF">2023-07-25T02:22:32Z</dcterms:created>
  <dcterms:modified xsi:type="dcterms:W3CDTF">2026-08-25T02:45:40Z</dcterms:modified>
</cp:coreProperties>
</file>