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0" r:id="rId2"/>
  </p:sldMasterIdLst>
  <p:notesMasterIdLst>
    <p:notesMasterId r:id="rId4"/>
  </p:notesMasterIdLst>
  <p:sldIdLst>
    <p:sldId id="257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F3FD"/>
    <a:srgbClr val="F3FBFD"/>
    <a:srgbClr val="05507D"/>
    <a:srgbClr val="0000FF"/>
    <a:srgbClr val="1272A4"/>
    <a:srgbClr val="E9F8FF"/>
    <a:srgbClr val="7CC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279" autoAdjust="0"/>
  </p:normalViewPr>
  <p:slideViewPr>
    <p:cSldViewPr snapToGrid="0">
      <p:cViewPr varScale="1">
        <p:scale>
          <a:sx n="72" d="100"/>
          <a:sy n="72" d="100"/>
        </p:scale>
        <p:origin x="3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27FE2-56CF-4B6A-9CC3-B12B7116F80C}" type="datetimeFigureOut">
              <a:rPr lang="ko-KR" altLang="en-US" smtClean="0"/>
              <a:t>2024-09-04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ABFD-D839-4E52-8BB0-541B993DB5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2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689956" cy="73866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2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982355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529842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5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115690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  <a:lvl2pPr marL="457197" indent="0">
              <a:buNone/>
              <a:defRPr/>
            </a:lvl2pPr>
            <a:lvl3pPr marL="914395" indent="0">
              <a:buNone/>
              <a:defRPr/>
            </a:lvl3pPr>
            <a:lvl4pPr marL="1371592" indent="0">
              <a:buNone/>
              <a:defRPr/>
            </a:lvl4pPr>
            <a:lvl5pPr marL="1828789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379597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6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8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3127908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19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692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8885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CCC169C-C523-1B45-9A93-5CD532AD7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"/>
            <a:ext cx="6858000" cy="990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57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2024-09-04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489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268558" cy="68897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877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764668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425903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51035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988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04689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  <a:lvl2pPr marL="422041" indent="0">
              <a:buNone/>
              <a:defRPr/>
            </a:lvl2pPr>
            <a:lvl3pPr marL="844083" indent="0">
              <a:buNone/>
              <a:defRPr/>
            </a:lvl3pPr>
            <a:lvl4pPr marL="1266124" indent="0">
              <a:buNone/>
              <a:defRPr/>
            </a:lvl4pPr>
            <a:lvl5pPr marL="1688165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053097" cy="60369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323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122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2889124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9217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331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84202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318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5" r:id="rId6"/>
  </p:sldLayoutIdLst>
  <p:txStyles>
    <p:titleStyle>
      <a:lvl1pPr algn="ctr" defTabSz="914395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8" indent="-342898" algn="l" defTabSz="91439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6" indent="-285749" algn="l" defTabSz="91439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defTabSz="91439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defTabSz="91439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31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</p:sldLayoutIdLst>
  <p:txStyles>
    <p:titleStyle>
      <a:lvl1pPr algn="ctr" defTabSz="844083" rtl="0" eaLnBrk="1" latinLnBrk="1" hangingPunct="1"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6531" indent="-316531" algn="l" defTabSz="844083" rtl="0" eaLnBrk="1" latinLnBrk="1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defTabSz="844083" rtl="0" eaLnBrk="1" latinLnBrk="1" hangingPunct="1">
        <a:spcBef>
          <a:spcPct val="20000"/>
        </a:spcBef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spcBef>
          <a:spcPct val="20000"/>
        </a:spcBef>
        <a:buFont typeface="Arial" pitchFamily="34" charset="0"/>
        <a:buChar char="–"/>
        <a:defRPr sz="1846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spcBef>
          <a:spcPct val="20000"/>
        </a:spcBef>
        <a:buFont typeface="Arial" pitchFamily="34" charset="0"/>
        <a:buChar char="»"/>
        <a:defRPr sz="1846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lee0224@posco-inc.com" TargetMode="External"/><Relationship Id="rId2" Type="http://schemas.openxmlformats.org/officeDocument/2006/relationships/hyperlink" Target="mailto:tg.kim@posco-inc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5847" y="169867"/>
            <a:ext cx="49263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&lt;</a:t>
            </a:r>
            <a:r>
              <a:rPr lang="ko-KR" altLang="en-US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수소저탄소연구소 연구과제 공모 안내</a:t>
            </a: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050" y="829649"/>
            <a:ext cx="6726137" cy="7164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저희 수소저탄소연구소에서는 수소 및 저탄소분야 핵심기술 확보를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목적으로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연구과제 공모를 실시하오니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관심있는 연구자 분들의 많은 참여를 부탁드립니다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8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endParaRPr lang="en-US" altLang="ko-KR" sz="5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공모 분야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수소생산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CCUS,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무탄소 연소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세부내용 첨부문서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     * 1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인당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RFP 1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건만 지원 가능</a:t>
            </a:r>
            <a:endParaRPr lang="en-US" altLang="ko-KR" sz="12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연구 기간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과제 개시일로부터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시작일은 과제별 상이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착수보고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착수일로부터 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개월 내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Gate Review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(6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개월 내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→ 완료보고</a:t>
            </a:r>
            <a:r>
              <a:rPr lang="en-US" altLang="ko-KR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(1</a:t>
            </a:r>
            <a:r>
              <a:rPr lang="ko-KR" altLang="en-US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년 이내</a:t>
            </a:r>
            <a:r>
              <a:rPr lang="en-US" altLang="ko-KR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Gate Review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결과에 따라 과제 지속 여부 결정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완료보고 결과에 따라 후속과제 진행 여부 결정</a:t>
            </a:r>
            <a:endParaRPr lang="en-US" altLang="ko-KR" sz="1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제출 기한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2024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오후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시까지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시간 엄수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제출 서류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제안서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부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양식 참고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이력서 및 연구실적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부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(RFP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관련 연구실적 위주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자유양식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1 page)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참여 자격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RFP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과제 관련 연구실적 보유자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박사 이상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국내 대학교 전임교원</a:t>
            </a:r>
            <a:r>
              <a:rPr lang="en-US" altLang="ko-KR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en-US" altLang="ko-KR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대기업 제외</a:t>
            </a:r>
            <a:r>
              <a:rPr lang="en-US" altLang="ko-KR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 부설연구소 연구원 </a:t>
            </a:r>
            <a:r>
              <a:rPr lang="en-US" altLang="ko-KR" sz="1400" b="1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심사 기준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가중치 순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400">
                <a:latin typeface="맑은 고딕" panose="020B0503020000020004" pitchFamily="50" charset="-127"/>
              </a:rPr>
              <a:t>목표 도전성 및 달성 가능성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400">
                <a:latin typeface="맑은 고딕" panose="020B0503020000020004" pitchFamily="50" charset="-127"/>
              </a:rPr>
              <a:t>연구비 적절성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1400">
                <a:latin typeface="맑은 고딕" panose="020B0503020000020004" pitchFamily="50" charset="-127"/>
              </a:rPr>
              <a:t>연구방법 창의성</a:t>
            </a:r>
            <a:r>
              <a:rPr lang="en-US" altLang="ko-KR" sz="1400">
                <a:latin typeface="맑은 고딕" panose="020B0503020000020004" pitchFamily="50" charset="-127"/>
              </a:rPr>
              <a:t>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향후 일정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br>
              <a:rPr lang="en-US" altLang="ko-KR" sz="5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심사 결과는 연구소 홈페이지 및 연구책임자 개별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이메일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연락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대면심사 시 연구책임자 참석 필수</a:t>
            </a:r>
            <a:endParaRPr lang="en-US" altLang="ko-KR" sz="1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제출 및 문의처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수소저탄소연구소 김태경 리더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hlinkClick r:id="rId2"/>
              </a:rPr>
              <a:t>tg.kim@posco-inc.com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02-3457-0922)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이   진 대리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jlee0224@posco-inc.com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02-3457-6685)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29EB5A3-92EC-43DB-B70C-E28DDD2D2BFF}"/>
              </a:ext>
            </a:extLst>
          </p:cNvPr>
          <p:cNvSpPr/>
          <p:nvPr/>
        </p:nvSpPr>
        <p:spPr>
          <a:xfrm>
            <a:off x="195365" y="8021348"/>
            <a:ext cx="481782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첨부파일 목록</a:t>
            </a: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- 240904_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포스코홀딩스 과제공모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RFP</a:t>
            </a:r>
          </a:p>
          <a:p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- 240904_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포스코홀딩스 과제 제안서 양식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062C2A3-105D-61BA-053A-705947D97F4D}"/>
              </a:ext>
            </a:extLst>
          </p:cNvPr>
          <p:cNvSpPr/>
          <p:nvPr/>
        </p:nvSpPr>
        <p:spPr>
          <a:xfrm>
            <a:off x="558084" y="5940379"/>
            <a:ext cx="693354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00">
                <a:solidFill>
                  <a:schemeClr val="tx1"/>
                </a:solidFill>
              </a:rPr>
              <a:t>접수마감</a:t>
            </a:r>
            <a:endParaRPr lang="en-US" altLang="ko-KR" sz="1100" b="1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(9.19)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C72E91D-E9AD-22A0-5F9A-81AB52AE8F79}"/>
              </a:ext>
            </a:extLst>
          </p:cNvPr>
          <p:cNvSpPr/>
          <p:nvPr/>
        </p:nvSpPr>
        <p:spPr>
          <a:xfrm>
            <a:off x="1455736" y="5940379"/>
            <a:ext cx="784632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1</a:t>
            </a:r>
            <a:r>
              <a:rPr lang="ko-KR" altLang="en-US" sz="1100" b="1" spc="-100">
                <a:solidFill>
                  <a:schemeClr val="tx1"/>
                </a:solidFill>
              </a:rPr>
              <a:t>차</a:t>
            </a:r>
            <a:r>
              <a:rPr lang="en-US" altLang="ko-KR" sz="900" b="1" spc="-100">
                <a:solidFill>
                  <a:schemeClr val="tx1"/>
                </a:solidFill>
              </a:rPr>
              <a:t>(</a:t>
            </a:r>
            <a:r>
              <a:rPr lang="ko-KR" altLang="en-US" sz="900" b="1" spc="-100">
                <a:solidFill>
                  <a:schemeClr val="tx1"/>
                </a:solidFill>
              </a:rPr>
              <a:t>서면</a:t>
            </a:r>
            <a:r>
              <a:rPr lang="en-US" altLang="ko-KR" sz="900" b="1" spc="-100">
                <a:solidFill>
                  <a:schemeClr val="tx1"/>
                </a:solidFill>
              </a:rPr>
              <a:t>)</a:t>
            </a:r>
            <a:r>
              <a:rPr lang="ko-KR" altLang="en-US" sz="1100" b="1" spc="-100">
                <a:solidFill>
                  <a:schemeClr val="tx1"/>
                </a:solidFill>
              </a:rPr>
              <a:t> 심사</a:t>
            </a:r>
            <a:r>
              <a:rPr lang="en-US" altLang="ko-KR" sz="1100" b="1" spc="-100">
                <a:solidFill>
                  <a:schemeClr val="tx1"/>
                </a:solidFill>
              </a:rPr>
              <a:t>(~9.24)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0D45B65-D564-4582-5836-123DF1B50CCA}"/>
              </a:ext>
            </a:extLst>
          </p:cNvPr>
          <p:cNvSpPr/>
          <p:nvPr/>
        </p:nvSpPr>
        <p:spPr>
          <a:xfrm>
            <a:off x="3388261" y="5940379"/>
            <a:ext cx="1183685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00">
                <a:solidFill>
                  <a:schemeClr val="tx1"/>
                </a:solidFill>
              </a:rPr>
              <a:t>상세 제안서 제출</a:t>
            </a:r>
            <a:endParaRPr lang="en-US" altLang="ko-KR" sz="1100" b="1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(10.2~10.14)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32A0408-0DA3-1CA4-146B-61F286B4E992}"/>
              </a:ext>
            </a:extLst>
          </p:cNvPr>
          <p:cNvSpPr/>
          <p:nvPr/>
        </p:nvSpPr>
        <p:spPr>
          <a:xfrm>
            <a:off x="4776244" y="5940379"/>
            <a:ext cx="813392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2</a:t>
            </a:r>
            <a:r>
              <a:rPr lang="ko-KR" altLang="en-US" sz="1100" b="1" spc="-100">
                <a:solidFill>
                  <a:schemeClr val="tx1"/>
                </a:solidFill>
              </a:rPr>
              <a:t>차</a:t>
            </a:r>
            <a:r>
              <a:rPr lang="en-US" altLang="ko-KR" sz="900" b="1" spc="-100">
                <a:solidFill>
                  <a:schemeClr val="tx1"/>
                </a:solidFill>
              </a:rPr>
              <a:t>(</a:t>
            </a:r>
            <a:r>
              <a:rPr lang="ko-KR" altLang="en-US" sz="900" b="1" spc="-100">
                <a:solidFill>
                  <a:schemeClr val="tx1"/>
                </a:solidFill>
              </a:rPr>
              <a:t>대면</a:t>
            </a:r>
            <a:r>
              <a:rPr lang="en-US" altLang="ko-KR" sz="900" b="1" spc="-100">
                <a:solidFill>
                  <a:schemeClr val="tx1"/>
                </a:solidFill>
              </a:rPr>
              <a:t>)</a:t>
            </a:r>
            <a:r>
              <a:rPr lang="ko-KR" altLang="en-US" sz="1100" b="1" spc="-100">
                <a:solidFill>
                  <a:schemeClr val="tx1"/>
                </a:solidFill>
              </a:rPr>
              <a:t> 심사</a:t>
            </a:r>
            <a:r>
              <a:rPr lang="en-US" altLang="ko-KR" sz="1100" b="1" spc="-100">
                <a:solidFill>
                  <a:schemeClr val="tx1"/>
                </a:solidFill>
              </a:rPr>
              <a:t>(10.18)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2B7296B-44CA-D1BD-A343-440729EDE4F7}"/>
              </a:ext>
            </a:extLst>
          </p:cNvPr>
          <p:cNvSpPr/>
          <p:nvPr/>
        </p:nvSpPr>
        <p:spPr>
          <a:xfrm>
            <a:off x="5793930" y="5940379"/>
            <a:ext cx="789746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00">
                <a:solidFill>
                  <a:schemeClr val="tx1"/>
                </a:solidFill>
              </a:rPr>
              <a:t>최종 발표</a:t>
            </a:r>
            <a:endParaRPr lang="en-US" altLang="ko-KR" sz="1100" b="1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(10.21)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F790881-0EB5-87FF-BE90-0A24978E949F}"/>
              </a:ext>
            </a:extLst>
          </p:cNvPr>
          <p:cNvSpPr/>
          <p:nvPr/>
        </p:nvSpPr>
        <p:spPr>
          <a:xfrm>
            <a:off x="2444666" y="5940379"/>
            <a:ext cx="739297" cy="469900"/>
          </a:xfrm>
          <a:prstGeom prst="rect">
            <a:avLst/>
          </a:prstGeom>
          <a:solidFill>
            <a:srgbClr val="E1F3FD"/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pc="-100">
                <a:solidFill>
                  <a:schemeClr val="tx1"/>
                </a:solidFill>
              </a:rPr>
              <a:t>결과 발표</a:t>
            </a:r>
            <a:endParaRPr lang="en-US" altLang="ko-KR" sz="1100" b="1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b="1" spc="-100">
                <a:solidFill>
                  <a:schemeClr val="tx1"/>
                </a:solidFill>
              </a:rPr>
              <a:t>(10.2)</a:t>
            </a:r>
            <a:endParaRPr lang="ko-KR" altLang="en-US" sz="1100" b="1" spc="-100">
              <a:solidFill>
                <a:schemeClr val="tx1"/>
              </a:solidFill>
            </a:endParaRPr>
          </a:p>
        </p:txBody>
      </p:sp>
      <p:sp>
        <p:nvSpPr>
          <p:cNvPr id="18" name="이등변 삼각형 17">
            <a:extLst>
              <a:ext uri="{FF2B5EF4-FFF2-40B4-BE49-F238E27FC236}">
                <a16:creationId xmlns:a16="http://schemas.microsoft.com/office/drawing/2014/main" id="{8DEDDB7A-AF8A-02F6-2931-2B2D34E9E088}"/>
              </a:ext>
            </a:extLst>
          </p:cNvPr>
          <p:cNvSpPr/>
          <p:nvPr/>
        </p:nvSpPr>
        <p:spPr>
          <a:xfrm rot="5400000">
            <a:off x="1263587" y="6139329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0" name="이등변 삼각형 19">
            <a:extLst>
              <a:ext uri="{FF2B5EF4-FFF2-40B4-BE49-F238E27FC236}">
                <a16:creationId xmlns:a16="http://schemas.microsoft.com/office/drawing/2014/main" id="{6DA8D2F5-143A-0E36-BC65-69F467243E9B}"/>
              </a:ext>
            </a:extLst>
          </p:cNvPr>
          <p:cNvSpPr/>
          <p:nvPr/>
        </p:nvSpPr>
        <p:spPr>
          <a:xfrm rot="5400000">
            <a:off x="2252517" y="6139329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1" name="이등변 삼각형 20">
            <a:extLst>
              <a:ext uri="{FF2B5EF4-FFF2-40B4-BE49-F238E27FC236}">
                <a16:creationId xmlns:a16="http://schemas.microsoft.com/office/drawing/2014/main" id="{D98EB560-14E3-96FF-F0A4-AFDE0DB6D39C}"/>
              </a:ext>
            </a:extLst>
          </p:cNvPr>
          <p:cNvSpPr/>
          <p:nvPr/>
        </p:nvSpPr>
        <p:spPr>
          <a:xfrm rot="5400000">
            <a:off x="3196112" y="6139329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2" name="이등변 삼각형 21">
            <a:extLst>
              <a:ext uri="{FF2B5EF4-FFF2-40B4-BE49-F238E27FC236}">
                <a16:creationId xmlns:a16="http://schemas.microsoft.com/office/drawing/2014/main" id="{1C5C2124-15EA-D476-63BC-4CA9282B7D50}"/>
              </a:ext>
            </a:extLst>
          </p:cNvPr>
          <p:cNvSpPr/>
          <p:nvPr/>
        </p:nvSpPr>
        <p:spPr>
          <a:xfrm rot="5400000">
            <a:off x="4584095" y="6139329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3" name="이등변 삼각형 22">
            <a:extLst>
              <a:ext uri="{FF2B5EF4-FFF2-40B4-BE49-F238E27FC236}">
                <a16:creationId xmlns:a16="http://schemas.microsoft.com/office/drawing/2014/main" id="{A2EDA1E1-50E0-315A-49BE-9D2234335063}"/>
              </a:ext>
            </a:extLst>
          </p:cNvPr>
          <p:cNvSpPr/>
          <p:nvPr/>
        </p:nvSpPr>
        <p:spPr>
          <a:xfrm rot="5400000">
            <a:off x="5601785" y="6139329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79A54CA-298B-4B29-BC53-DF248F394141}"/>
              </a:ext>
            </a:extLst>
          </p:cNvPr>
          <p:cNvGrpSpPr/>
          <p:nvPr/>
        </p:nvGrpSpPr>
        <p:grpSpPr>
          <a:xfrm>
            <a:off x="1081747" y="8937903"/>
            <a:ext cx="4694507" cy="867065"/>
            <a:chOff x="945714" y="8765625"/>
            <a:chExt cx="4694507" cy="86706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07C2E91-7EB4-4E16-B2E2-A9E98DBB839A}"/>
                </a:ext>
              </a:extLst>
            </p:cNvPr>
            <p:cNvSpPr txBox="1"/>
            <p:nvPr/>
          </p:nvSpPr>
          <p:spPr>
            <a:xfrm>
              <a:off x="1674575" y="9307280"/>
              <a:ext cx="3236784" cy="3254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미래를 여는 소재</a:t>
              </a:r>
              <a:r>
                <a:rPr lang="en-US" altLang="ko-KR" sz="1400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400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초일류를 향한 혁신</a:t>
              </a:r>
              <a:endParaRPr lang="en-US" altLang="ko-KR" sz="1400" b="1">
                <a:solidFill>
                  <a:srgbClr val="05507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08FA457-07E8-45A4-9ED4-3CFEC4FB53E3}"/>
                </a:ext>
              </a:extLst>
            </p:cNvPr>
            <p:cNvSpPr txBox="1"/>
            <p:nvPr/>
          </p:nvSpPr>
          <p:spPr>
            <a:xfrm>
              <a:off x="3608896" y="8847438"/>
              <a:ext cx="2031325" cy="3919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수소저탄소연구소</a:t>
              </a:r>
              <a:endParaRPr lang="en-US" altLang="ko-KR" b="1">
                <a:solidFill>
                  <a:srgbClr val="05507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DF8C8765-ABB1-4F8F-96B9-DB128A5920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45714" y="8765625"/>
              <a:ext cx="2569217" cy="5555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1530626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1F3FD"/>
        </a:solidFill>
        <a:ln w="3175">
          <a:solidFill>
            <a:schemeClr val="accent1">
              <a:lumMod val="50000"/>
            </a:schemeClr>
          </a:solidFill>
        </a:ln>
      </a:spPr>
      <a:bodyPr rtlCol="0" anchor="ctr"/>
      <a:lstStyle>
        <a:defPPr algn="ctr">
          <a:defRPr sz="120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4261</TotalTime>
  <Words>349</Words>
  <Application>Microsoft Office PowerPoint</Application>
  <PresentationFormat>A4 용지(210x297mm)</PresentationFormat>
  <Paragraphs>26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디자인 사용자 지정</vt:lpstr>
      <vt:lpstr>3_디자인 사용자 지정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이진(Lee Jin)_대리_수소저탄소연구소</cp:lastModifiedBy>
  <cp:revision>334</cp:revision>
  <cp:lastPrinted>2023-08-02T09:52:41Z</cp:lastPrinted>
  <dcterms:created xsi:type="dcterms:W3CDTF">2023-07-25T02:22:32Z</dcterms:created>
  <dcterms:modified xsi:type="dcterms:W3CDTF">2024-09-04T09:06:15Z</dcterms:modified>
</cp:coreProperties>
</file>